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0"/>
  </p:notesMasterIdLst>
  <p:sldIdLst>
    <p:sldId id="256" r:id="rId2"/>
    <p:sldId id="329" r:id="rId3"/>
    <p:sldId id="326" r:id="rId4"/>
    <p:sldId id="328" r:id="rId5"/>
    <p:sldId id="327" r:id="rId6"/>
    <p:sldId id="331" r:id="rId7"/>
    <p:sldId id="330"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 id="347" r:id="rId24"/>
    <p:sldId id="348" r:id="rId25"/>
    <p:sldId id="349" r:id="rId26"/>
    <p:sldId id="350" r:id="rId27"/>
    <p:sldId id="351" r:id="rId28"/>
    <p:sldId id="352" r:id="rId29"/>
    <p:sldId id="353" r:id="rId30"/>
    <p:sldId id="354" r:id="rId31"/>
    <p:sldId id="355" r:id="rId32"/>
    <p:sldId id="356" r:id="rId33"/>
    <p:sldId id="357" r:id="rId34"/>
    <p:sldId id="358" r:id="rId35"/>
    <p:sldId id="359" r:id="rId36"/>
    <p:sldId id="360" r:id="rId37"/>
    <p:sldId id="361" r:id="rId38"/>
    <p:sldId id="362" r:id="rId39"/>
    <p:sldId id="363" r:id="rId40"/>
    <p:sldId id="364" r:id="rId41"/>
    <p:sldId id="365" r:id="rId42"/>
    <p:sldId id="366" r:id="rId43"/>
    <p:sldId id="367" r:id="rId44"/>
    <p:sldId id="368" r:id="rId45"/>
    <p:sldId id="369" r:id="rId46"/>
    <p:sldId id="370" r:id="rId47"/>
    <p:sldId id="371" r:id="rId48"/>
    <p:sldId id="372" r:id="rId49"/>
    <p:sldId id="373" r:id="rId50"/>
    <p:sldId id="374" r:id="rId51"/>
    <p:sldId id="375" r:id="rId52"/>
    <p:sldId id="376" r:id="rId53"/>
    <p:sldId id="377" r:id="rId54"/>
    <p:sldId id="378" r:id="rId55"/>
    <p:sldId id="379" r:id="rId56"/>
    <p:sldId id="380" r:id="rId57"/>
    <p:sldId id="381" r:id="rId58"/>
    <p:sldId id="382" r:id="rId59"/>
    <p:sldId id="383" r:id="rId60"/>
    <p:sldId id="384" r:id="rId61"/>
    <p:sldId id="385" r:id="rId62"/>
    <p:sldId id="386" r:id="rId63"/>
    <p:sldId id="387" r:id="rId64"/>
    <p:sldId id="388" r:id="rId65"/>
    <p:sldId id="389" r:id="rId66"/>
    <p:sldId id="390" r:id="rId67"/>
    <p:sldId id="391" r:id="rId68"/>
    <p:sldId id="392" r:id="rId69"/>
    <p:sldId id="393" r:id="rId70"/>
    <p:sldId id="394" r:id="rId71"/>
    <p:sldId id="395" r:id="rId72"/>
    <p:sldId id="396" r:id="rId73"/>
    <p:sldId id="397" r:id="rId74"/>
    <p:sldId id="398" r:id="rId75"/>
    <p:sldId id="399" r:id="rId76"/>
    <p:sldId id="400" r:id="rId77"/>
    <p:sldId id="401" r:id="rId78"/>
    <p:sldId id="403" r:id="rId79"/>
    <p:sldId id="402" r:id="rId80"/>
    <p:sldId id="404" r:id="rId81"/>
    <p:sldId id="405" r:id="rId82"/>
    <p:sldId id="406" r:id="rId83"/>
    <p:sldId id="408" r:id="rId84"/>
    <p:sldId id="407" r:id="rId85"/>
    <p:sldId id="409" r:id="rId86"/>
    <p:sldId id="410" r:id="rId87"/>
    <p:sldId id="411" r:id="rId88"/>
    <p:sldId id="412" r:id="rId8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01"/>
    <a:srgbClr val="007033"/>
    <a:srgbClr val="0000CC"/>
    <a:srgbClr val="FF2549"/>
    <a:srgbClr val="9EFF29"/>
    <a:srgbClr val="C33A1F"/>
    <a:srgbClr val="003635"/>
    <a:srgbClr val="D6370C"/>
    <a:srgbClr val="1D3A00"/>
    <a:srgbClr val="FF85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72" y="30"/>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10/24/2020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1946" y="2905432"/>
            <a:ext cx="7079227" cy="1533836"/>
          </a:xfrm>
          <a:noFill/>
          <a:effectLst>
            <a:outerShdw blurRad="50800" dist="25400" dir="2700000" algn="tl" rotWithShape="0">
              <a:prstClr val="black">
                <a:alpha val="40000"/>
              </a:prstClr>
            </a:outerShdw>
          </a:effectLst>
        </p:spPr>
        <p:txBody>
          <a:bodyPr>
            <a:normAutofit/>
          </a:bodyPr>
          <a:lstStyle>
            <a:lvl1pPr algn="l">
              <a:defRPr sz="3600">
                <a:solidFill>
                  <a:srgbClr val="0000CC"/>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79324" y="2168018"/>
            <a:ext cx="6939116" cy="678426"/>
          </a:xfrm>
        </p:spPr>
        <p:txBody>
          <a:bodyPr>
            <a:normAutofit/>
          </a:bodyPr>
          <a:lstStyle>
            <a:lvl1pPr marL="0" indent="0" algn="l">
              <a:buNone/>
              <a:defRPr sz="2800" b="0" i="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826" y="534051"/>
            <a:ext cx="8259098" cy="763526"/>
          </a:xfrm>
        </p:spPr>
        <p:txBody>
          <a:bodyPr>
            <a:normAutofit/>
          </a:bodyPr>
          <a:lstStyle>
            <a:lvl1pPr algn="l">
              <a:defRPr sz="3600" baseline="0">
                <a:solidFill>
                  <a:srgbClr val="0000CC"/>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63714" y="1386347"/>
            <a:ext cx="8246070" cy="3392129"/>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214" y="443407"/>
            <a:ext cx="7070176" cy="725349"/>
          </a:xfrm>
        </p:spPr>
        <p:txBody>
          <a:bodyPr>
            <a:normAutofit/>
          </a:bodyPr>
          <a:lstStyle>
            <a:lvl1pPr algn="l">
              <a:defRPr sz="3600">
                <a:solidFill>
                  <a:srgbClr val="0000CC"/>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64573" y="1177436"/>
            <a:ext cx="7093975" cy="3511061"/>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7943" y="529743"/>
            <a:ext cx="8093365" cy="763525"/>
          </a:xfrm>
        </p:spPr>
        <p:txBody>
          <a:bodyPr>
            <a:normAutofit/>
          </a:bodyPr>
          <a:lstStyle>
            <a:lvl1pPr algn="l">
              <a:defRPr sz="3600" baseline="0">
                <a:solidFill>
                  <a:srgbClr val="0000CC"/>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29505" y="1773504"/>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29505" y="2245901"/>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64626" y="1773504"/>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64626" y="2245901"/>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10/24/2020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10/24/2020</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5690" y="2374489"/>
            <a:ext cx="6975986" cy="1526457"/>
          </a:xfrm>
        </p:spPr>
        <p:txBody>
          <a:bodyPr>
            <a:normAutofit fontScale="90000"/>
          </a:bodyPr>
          <a:lstStyle/>
          <a:p>
            <a:r>
              <a:rPr lang="en-US" dirty="0"/>
              <a:t>Daniel for the </a:t>
            </a:r>
            <a:br>
              <a:rPr lang="en-US" dirty="0"/>
            </a:br>
            <a:r>
              <a:rPr lang="en-US" dirty="0"/>
              <a:t>Biblically Inept –</a:t>
            </a:r>
            <a:br>
              <a:rPr lang="en-US" dirty="0"/>
            </a:br>
            <a:r>
              <a:rPr lang="en-US" dirty="0"/>
              <a:t>Prophecy</a:t>
            </a:r>
          </a:p>
        </p:txBody>
      </p:sp>
      <p:sp>
        <p:nvSpPr>
          <p:cNvPr id="3" name="Subtitle 2"/>
          <p:cNvSpPr>
            <a:spLocks noGrp="1"/>
          </p:cNvSpPr>
          <p:nvPr>
            <p:ph type="subTitle" idx="1"/>
          </p:nvPr>
        </p:nvSpPr>
        <p:spPr>
          <a:xfrm>
            <a:off x="560440" y="3923072"/>
            <a:ext cx="6828502" cy="730043"/>
          </a:xfrm>
        </p:spPr>
        <p:txBody>
          <a:bodyPr/>
          <a:lstStyle/>
          <a:p>
            <a:r>
              <a:rPr lang="en-US" dirty="0">
                <a:latin typeface="+mj-lt"/>
              </a:rPr>
              <a:t>CIC 2020</a:t>
            </a: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7F65D-4650-48C4-9324-AF35C02A153C}"/>
              </a:ext>
            </a:extLst>
          </p:cNvPr>
          <p:cNvSpPr>
            <a:spLocks noGrp="1"/>
          </p:cNvSpPr>
          <p:nvPr>
            <p:ph type="title"/>
          </p:nvPr>
        </p:nvSpPr>
        <p:spPr/>
        <p:txBody>
          <a:bodyPr/>
          <a:lstStyle/>
          <a:p>
            <a:r>
              <a:rPr lang="en-US" dirty="0">
                <a:solidFill>
                  <a:srgbClr val="0000CC"/>
                </a:solidFill>
              </a:rPr>
              <a:t>The Four Beasts</a:t>
            </a:r>
          </a:p>
        </p:txBody>
      </p:sp>
      <p:sp>
        <p:nvSpPr>
          <p:cNvPr id="3" name="Text Placeholder 2">
            <a:extLst>
              <a:ext uri="{FF2B5EF4-FFF2-40B4-BE49-F238E27FC236}">
                <a16:creationId xmlns:a16="http://schemas.microsoft.com/office/drawing/2014/main" id="{65B34676-BED0-4277-B5AF-CD8BFDFCF724}"/>
              </a:ext>
            </a:extLst>
          </p:cNvPr>
          <p:cNvSpPr>
            <a:spLocks noGrp="1"/>
          </p:cNvSpPr>
          <p:nvPr>
            <p:ph type="body" idx="1"/>
          </p:nvPr>
        </p:nvSpPr>
        <p:spPr/>
        <p:txBody>
          <a:bodyPr/>
          <a:lstStyle/>
          <a:p>
            <a:r>
              <a:rPr lang="en-US" sz="2400" dirty="0">
                <a:solidFill>
                  <a:schemeClr val="bg1">
                    <a:lumMod val="50000"/>
                  </a:schemeClr>
                </a:solidFill>
              </a:rPr>
              <a:t>Chapter 7 –</a:t>
            </a:r>
            <a:endParaRPr lang="en-US" dirty="0">
              <a:solidFill>
                <a:schemeClr val="bg1">
                  <a:lumMod val="50000"/>
                </a:schemeClr>
              </a:solidFill>
            </a:endParaRPr>
          </a:p>
        </p:txBody>
      </p:sp>
    </p:spTree>
    <p:extLst>
      <p:ext uri="{BB962C8B-B14F-4D97-AF65-F5344CB8AC3E}">
        <p14:creationId xmlns:p14="http://schemas.microsoft.com/office/powerpoint/2010/main" val="797192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Daniel 7</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2 Viewpoints – Tells of 4 strange beasts Daniel sees in visions from God</a:t>
            </a:r>
          </a:p>
          <a:p>
            <a:r>
              <a:rPr lang="en-US" dirty="0"/>
              <a:t>#1 The beasts represent the 4 world kingdoms King Neb saw his dream in Dan 2</a:t>
            </a:r>
          </a:p>
          <a:p>
            <a:pPr lvl="1"/>
            <a:r>
              <a:rPr lang="en-US" dirty="0"/>
              <a:t>#2 Everything is different</a:t>
            </a:r>
          </a:p>
          <a:p>
            <a:pPr lvl="2"/>
            <a:r>
              <a:rPr lang="en-US" dirty="0"/>
              <a:t>Symbols are different</a:t>
            </a:r>
          </a:p>
          <a:p>
            <a:pPr lvl="2"/>
            <a:r>
              <a:rPr lang="en-US" dirty="0"/>
              <a:t>The number of symbols is different (maybe)</a:t>
            </a:r>
          </a:p>
          <a:p>
            <a:pPr lvl="2"/>
            <a:r>
              <a:rPr lang="en-US" dirty="0"/>
              <a:t>Timing is different (first year of Belshazzar) four </a:t>
            </a:r>
            <a:r>
              <a:rPr lang="en-US" dirty="0" err="1"/>
              <a:t>kingdones</a:t>
            </a:r>
            <a:r>
              <a:rPr lang="en-US" dirty="0"/>
              <a:t> that “will” rise from the earth</a:t>
            </a:r>
          </a:p>
          <a:p>
            <a:pPr marL="0" indent="0">
              <a:buNone/>
            </a:pPr>
            <a:endParaRPr lang="en-US" dirty="0"/>
          </a:p>
          <a:p>
            <a:endParaRPr lang="en-US" dirty="0"/>
          </a:p>
        </p:txBody>
      </p:sp>
    </p:spTree>
    <p:extLst>
      <p:ext uri="{BB962C8B-B14F-4D97-AF65-F5344CB8AC3E}">
        <p14:creationId xmlns:p14="http://schemas.microsoft.com/office/powerpoint/2010/main" val="1028112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Daniel 7</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pPr lvl="1"/>
            <a:r>
              <a:rPr lang="en-US" dirty="0"/>
              <a:t>#2 Everything is different</a:t>
            </a:r>
          </a:p>
          <a:p>
            <a:pPr lvl="2"/>
            <a:r>
              <a:rPr lang="en-US" dirty="0"/>
              <a:t>The end of the kingdoms is different (the 3 beasts will outlive the 4</a:t>
            </a:r>
            <a:r>
              <a:rPr lang="en-US" baseline="30000" dirty="0"/>
              <a:t>th</a:t>
            </a:r>
            <a:r>
              <a:rPr lang="en-US" dirty="0"/>
              <a:t>)</a:t>
            </a:r>
          </a:p>
          <a:p>
            <a:pPr lvl="2"/>
            <a:r>
              <a:rPr lang="en-US" dirty="0"/>
              <a:t>The relationship between the kingdoms is different (live all at the same time)</a:t>
            </a:r>
          </a:p>
          <a:p>
            <a:pPr lvl="2"/>
            <a:r>
              <a:rPr lang="en-US" dirty="0"/>
              <a:t>Several other things…</a:t>
            </a:r>
          </a:p>
          <a:p>
            <a:pPr marL="0" indent="0">
              <a:buNone/>
            </a:pPr>
            <a:endParaRPr lang="en-US" dirty="0"/>
          </a:p>
          <a:p>
            <a:endParaRPr lang="en-US" dirty="0"/>
          </a:p>
        </p:txBody>
      </p:sp>
    </p:spTree>
    <p:extLst>
      <p:ext uri="{BB962C8B-B14F-4D97-AF65-F5344CB8AC3E}">
        <p14:creationId xmlns:p14="http://schemas.microsoft.com/office/powerpoint/2010/main" val="1760241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Daniel’s Dream</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 Dream – with visions passed through his mind while sleeping</a:t>
            </a:r>
          </a:p>
          <a:p>
            <a:pPr lvl="1"/>
            <a:r>
              <a:rPr lang="en-US" dirty="0"/>
              <a:t>Wrote things down after awakening (like John on Patmos) </a:t>
            </a:r>
          </a:p>
          <a:p>
            <a:pPr lvl="2"/>
            <a:r>
              <a:rPr lang="en-US" dirty="0"/>
              <a:t>Rev 1:19</a:t>
            </a:r>
            <a:r>
              <a:rPr lang="en-US" b="1" baseline="30000" dirty="0"/>
              <a:t> </a:t>
            </a:r>
            <a:r>
              <a:rPr lang="en-US" dirty="0"/>
              <a:t>Therefore write what you have seen, what is, and what will take place after this.</a:t>
            </a:r>
          </a:p>
          <a:p>
            <a:pPr marL="0" indent="0">
              <a:buNone/>
            </a:pPr>
            <a:endParaRPr lang="en-US" dirty="0"/>
          </a:p>
          <a:p>
            <a:endParaRPr lang="en-US" dirty="0"/>
          </a:p>
        </p:txBody>
      </p:sp>
    </p:spTree>
    <p:extLst>
      <p:ext uri="{BB962C8B-B14F-4D97-AF65-F5344CB8AC3E}">
        <p14:creationId xmlns:p14="http://schemas.microsoft.com/office/powerpoint/2010/main" val="4238697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07924-D95E-4126-9777-45AC4EF776B7}"/>
              </a:ext>
            </a:extLst>
          </p:cNvPr>
          <p:cNvSpPr>
            <a:spLocks noGrp="1"/>
          </p:cNvSpPr>
          <p:nvPr>
            <p:ph type="title"/>
          </p:nvPr>
        </p:nvSpPr>
        <p:spPr/>
        <p:txBody>
          <a:bodyPr/>
          <a:lstStyle/>
          <a:p>
            <a:r>
              <a:rPr lang="en-US" dirty="0"/>
              <a:t>Parts of Dream</a:t>
            </a:r>
          </a:p>
        </p:txBody>
      </p:sp>
      <p:graphicFrame>
        <p:nvGraphicFramePr>
          <p:cNvPr id="4" name="Table 4">
            <a:extLst>
              <a:ext uri="{FF2B5EF4-FFF2-40B4-BE49-F238E27FC236}">
                <a16:creationId xmlns:a16="http://schemas.microsoft.com/office/drawing/2014/main" id="{1415061D-B489-44FB-A150-4DA4EFD8F8BE}"/>
              </a:ext>
            </a:extLst>
          </p:cNvPr>
          <p:cNvGraphicFramePr>
            <a:graphicFrameLocks noGrp="1"/>
          </p:cNvGraphicFramePr>
          <p:nvPr>
            <p:ph idx="1"/>
            <p:extLst>
              <p:ext uri="{D42A27DB-BD31-4B8C-83A1-F6EECF244321}">
                <p14:modId xmlns:p14="http://schemas.microsoft.com/office/powerpoint/2010/main" val="3725527467"/>
              </p:ext>
            </p:extLst>
          </p:nvPr>
        </p:nvGraphicFramePr>
        <p:xfrm>
          <a:off x="463550" y="1385888"/>
          <a:ext cx="8245472" cy="1854200"/>
        </p:xfrm>
        <a:graphic>
          <a:graphicData uri="http://schemas.openxmlformats.org/drawingml/2006/table">
            <a:tbl>
              <a:tblPr firstRow="1" bandRow="1">
                <a:tableStyleId>{5C22544A-7EE6-4342-B048-85BDC9FD1C3A}</a:tableStyleId>
              </a:tblPr>
              <a:tblGrid>
                <a:gridCol w="760951">
                  <a:extLst>
                    <a:ext uri="{9D8B030D-6E8A-4147-A177-3AD203B41FA5}">
                      <a16:colId xmlns:a16="http://schemas.microsoft.com/office/drawing/2014/main" val="3006501916"/>
                    </a:ext>
                  </a:extLst>
                </a:gridCol>
                <a:gridCol w="803082">
                  <a:extLst>
                    <a:ext uri="{9D8B030D-6E8A-4147-A177-3AD203B41FA5}">
                      <a16:colId xmlns:a16="http://schemas.microsoft.com/office/drawing/2014/main" val="4240746736"/>
                    </a:ext>
                  </a:extLst>
                </a:gridCol>
                <a:gridCol w="1490869">
                  <a:extLst>
                    <a:ext uri="{9D8B030D-6E8A-4147-A177-3AD203B41FA5}">
                      <a16:colId xmlns:a16="http://schemas.microsoft.com/office/drawing/2014/main" val="1311431524"/>
                    </a:ext>
                  </a:extLst>
                </a:gridCol>
                <a:gridCol w="5190570">
                  <a:extLst>
                    <a:ext uri="{9D8B030D-6E8A-4147-A177-3AD203B41FA5}">
                      <a16:colId xmlns:a16="http://schemas.microsoft.com/office/drawing/2014/main" val="1168306903"/>
                    </a:ext>
                  </a:extLst>
                </a:gridCol>
              </a:tblGrid>
              <a:tr h="370840">
                <a:tc>
                  <a:txBody>
                    <a:bodyPr/>
                    <a:lstStyle/>
                    <a:p>
                      <a:r>
                        <a:rPr lang="en-US" dirty="0"/>
                        <a:t>Part</a:t>
                      </a:r>
                    </a:p>
                  </a:txBody>
                  <a:tcPr/>
                </a:tc>
                <a:tc>
                  <a:txBody>
                    <a:bodyPr/>
                    <a:lstStyle/>
                    <a:p>
                      <a:r>
                        <a:rPr lang="en-US" dirty="0"/>
                        <a:t>Verse</a:t>
                      </a:r>
                    </a:p>
                  </a:txBody>
                  <a:tcPr/>
                </a:tc>
                <a:tc>
                  <a:txBody>
                    <a:bodyPr/>
                    <a:lstStyle/>
                    <a:p>
                      <a:r>
                        <a:rPr lang="en-US" dirty="0"/>
                        <a:t>Phrase</a:t>
                      </a:r>
                    </a:p>
                  </a:txBody>
                  <a:tcPr/>
                </a:tc>
                <a:tc>
                  <a:txBody>
                    <a:bodyPr/>
                    <a:lstStyle/>
                    <a:p>
                      <a:r>
                        <a:rPr lang="en-US" dirty="0"/>
                        <a:t>Vision</a:t>
                      </a:r>
                    </a:p>
                  </a:txBody>
                  <a:tcPr/>
                </a:tc>
                <a:extLst>
                  <a:ext uri="{0D108BD9-81ED-4DB2-BD59-A6C34878D82A}">
                    <a16:rowId xmlns:a16="http://schemas.microsoft.com/office/drawing/2014/main" val="3369030715"/>
                  </a:ext>
                </a:extLst>
              </a:tr>
              <a:tr h="370840">
                <a:tc>
                  <a:txBody>
                    <a:bodyPr/>
                    <a:lstStyle/>
                    <a:p>
                      <a:r>
                        <a:rPr lang="en-US" dirty="0"/>
                        <a:t>1</a:t>
                      </a:r>
                    </a:p>
                  </a:txBody>
                  <a:tcPr/>
                </a:tc>
                <a:tc>
                  <a:txBody>
                    <a:bodyPr/>
                    <a:lstStyle/>
                    <a:p>
                      <a:r>
                        <a:rPr lang="en-US" dirty="0"/>
                        <a:t>2</a:t>
                      </a:r>
                    </a:p>
                  </a:txBody>
                  <a:tcPr/>
                </a:tc>
                <a:tc>
                  <a:txBody>
                    <a:bodyPr/>
                    <a:lstStyle/>
                    <a:p>
                      <a:r>
                        <a:rPr lang="en-US" dirty="0"/>
                        <a:t>I looked</a:t>
                      </a:r>
                    </a:p>
                  </a:txBody>
                  <a:tcPr/>
                </a:tc>
                <a:tc>
                  <a:txBody>
                    <a:bodyPr/>
                    <a:lstStyle/>
                    <a:p>
                      <a:r>
                        <a:rPr lang="en-US" dirty="0"/>
                        <a:t>The four beasts (kingdoms) will rise up</a:t>
                      </a:r>
                    </a:p>
                  </a:txBody>
                  <a:tcPr/>
                </a:tc>
                <a:extLst>
                  <a:ext uri="{0D108BD9-81ED-4DB2-BD59-A6C34878D82A}">
                    <a16:rowId xmlns:a16="http://schemas.microsoft.com/office/drawing/2014/main" val="2512656850"/>
                  </a:ext>
                </a:extLst>
              </a:tr>
              <a:tr h="370840">
                <a:tc>
                  <a:txBody>
                    <a:bodyPr/>
                    <a:lstStyle/>
                    <a:p>
                      <a:r>
                        <a:rPr lang="en-US" dirty="0"/>
                        <a:t>2</a:t>
                      </a:r>
                    </a:p>
                  </a:txBody>
                  <a:tcPr/>
                </a:tc>
                <a:tc>
                  <a:txBody>
                    <a:bodyPr/>
                    <a:lstStyle/>
                    <a:p>
                      <a:r>
                        <a:rPr lang="en-US" dirty="0"/>
                        <a:t>9</a:t>
                      </a:r>
                    </a:p>
                  </a:txBody>
                  <a:tcPr/>
                </a:tc>
                <a:tc>
                  <a:txBody>
                    <a:bodyPr/>
                    <a:lstStyle/>
                    <a:p>
                      <a:r>
                        <a:rPr lang="en-US" dirty="0"/>
                        <a:t>As I looked</a:t>
                      </a:r>
                    </a:p>
                  </a:txBody>
                  <a:tcPr/>
                </a:tc>
                <a:tc>
                  <a:txBody>
                    <a:bodyPr/>
                    <a:lstStyle/>
                    <a:p>
                      <a:r>
                        <a:rPr lang="en-US" dirty="0"/>
                        <a:t>God will sit on the throne</a:t>
                      </a:r>
                    </a:p>
                  </a:txBody>
                  <a:tcPr/>
                </a:tc>
                <a:extLst>
                  <a:ext uri="{0D108BD9-81ED-4DB2-BD59-A6C34878D82A}">
                    <a16:rowId xmlns:a16="http://schemas.microsoft.com/office/drawing/2014/main" val="3040380246"/>
                  </a:ext>
                </a:extLst>
              </a:tr>
              <a:tr h="370840">
                <a:tc>
                  <a:txBody>
                    <a:bodyPr/>
                    <a:lstStyle/>
                    <a:p>
                      <a:r>
                        <a:rPr lang="en-US" dirty="0"/>
                        <a:t>3</a:t>
                      </a:r>
                    </a:p>
                  </a:txBody>
                  <a:tcPr/>
                </a:tc>
                <a:tc>
                  <a:txBody>
                    <a:bodyPr/>
                    <a:lstStyle/>
                    <a:p>
                      <a:r>
                        <a:rPr lang="en-US" dirty="0"/>
                        <a:t>11</a:t>
                      </a:r>
                    </a:p>
                  </a:txBody>
                  <a:tcPr/>
                </a:tc>
                <a:tc>
                  <a:txBody>
                    <a:bodyPr/>
                    <a:lstStyle/>
                    <a:p>
                      <a:r>
                        <a:rPr lang="en-US" dirty="0"/>
                        <a:t>I kept looking</a:t>
                      </a:r>
                    </a:p>
                  </a:txBody>
                  <a:tcPr/>
                </a:tc>
                <a:tc>
                  <a:txBody>
                    <a:bodyPr/>
                    <a:lstStyle/>
                    <a:p>
                      <a:r>
                        <a:rPr lang="en-US" dirty="0"/>
                        <a:t>The four beasts (kingdoms) will be judged</a:t>
                      </a:r>
                    </a:p>
                  </a:txBody>
                  <a:tcPr/>
                </a:tc>
                <a:extLst>
                  <a:ext uri="{0D108BD9-81ED-4DB2-BD59-A6C34878D82A}">
                    <a16:rowId xmlns:a16="http://schemas.microsoft.com/office/drawing/2014/main" val="3920129039"/>
                  </a:ext>
                </a:extLst>
              </a:tr>
              <a:tr h="370840">
                <a:tc>
                  <a:txBody>
                    <a:bodyPr/>
                    <a:lstStyle/>
                    <a:p>
                      <a:r>
                        <a:rPr lang="en-US" dirty="0"/>
                        <a:t>4</a:t>
                      </a:r>
                    </a:p>
                  </a:txBody>
                  <a:tcPr/>
                </a:tc>
                <a:tc>
                  <a:txBody>
                    <a:bodyPr/>
                    <a:lstStyle/>
                    <a:p>
                      <a:r>
                        <a:rPr lang="en-US" dirty="0"/>
                        <a:t>13</a:t>
                      </a:r>
                    </a:p>
                  </a:txBody>
                  <a:tcPr/>
                </a:tc>
                <a:tc>
                  <a:txBody>
                    <a:bodyPr/>
                    <a:lstStyle/>
                    <a:p>
                      <a:r>
                        <a:rPr lang="en-US" dirty="0"/>
                        <a:t>I looked</a:t>
                      </a:r>
                    </a:p>
                  </a:txBody>
                  <a:tcPr/>
                </a:tc>
                <a:tc>
                  <a:txBody>
                    <a:bodyPr/>
                    <a:lstStyle/>
                    <a:p>
                      <a:r>
                        <a:rPr lang="en-US" dirty="0"/>
                        <a:t>Jesus will receive dominion</a:t>
                      </a:r>
                    </a:p>
                  </a:txBody>
                  <a:tcPr/>
                </a:tc>
                <a:extLst>
                  <a:ext uri="{0D108BD9-81ED-4DB2-BD59-A6C34878D82A}">
                    <a16:rowId xmlns:a16="http://schemas.microsoft.com/office/drawing/2014/main" val="85883371"/>
                  </a:ext>
                </a:extLst>
              </a:tr>
            </a:tbl>
          </a:graphicData>
        </a:graphic>
      </p:graphicFrame>
    </p:spTree>
    <p:extLst>
      <p:ext uri="{BB962C8B-B14F-4D97-AF65-F5344CB8AC3E}">
        <p14:creationId xmlns:p14="http://schemas.microsoft.com/office/powerpoint/2010/main" val="4097786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Daniel’s Dream</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77500" lnSpcReduction="20000"/>
          </a:bodyPr>
          <a:lstStyle/>
          <a:p>
            <a:r>
              <a:rPr lang="en-US" dirty="0"/>
              <a:t>Vs 2  The four winds of heaven churning up the great sea</a:t>
            </a:r>
          </a:p>
          <a:p>
            <a:pPr lvl="2"/>
            <a:r>
              <a:rPr lang="en-US" dirty="0"/>
              <a:t>Sees in vision at night (rapture, day of the Lord)</a:t>
            </a:r>
          </a:p>
          <a:p>
            <a:r>
              <a:rPr lang="en-US" dirty="0"/>
              <a:t>The four winds of heaven  </a:t>
            </a:r>
          </a:p>
          <a:p>
            <a:pPr lvl="2"/>
            <a:r>
              <a:rPr lang="en-US" dirty="0"/>
              <a:t>Some think caused by heavenly forces (minority)</a:t>
            </a:r>
          </a:p>
          <a:p>
            <a:pPr lvl="2"/>
            <a:r>
              <a:rPr lang="en-US" dirty="0"/>
              <a:t>Probably refers to demonic forces</a:t>
            </a:r>
          </a:p>
          <a:p>
            <a:pPr lvl="3"/>
            <a:r>
              <a:rPr lang="en-US" sz="1800" dirty="0"/>
              <a:t>Eph 2:2   in which you previously walked according to the ways of this world, according to the ruler who exercises authority over the lower heavens (lit. </a:t>
            </a:r>
            <a:r>
              <a:rPr lang="en-US" sz="1800" i="1" dirty="0"/>
              <a:t>ruler of the domain of the air)</a:t>
            </a:r>
            <a:r>
              <a:rPr lang="en-US" sz="1800" dirty="0"/>
              <a:t>,[a] the spirit now working in the disobedient.</a:t>
            </a:r>
          </a:p>
          <a:p>
            <a:pPr lvl="3"/>
            <a:r>
              <a:rPr lang="en-US" sz="1800" dirty="0"/>
              <a:t>Rev 7:1 After this I saw four angels standing at the four corners of the earth, restraining the four winds of the earth so that no wind could blow on the earth or on the sea or on any tree.</a:t>
            </a:r>
          </a:p>
          <a:p>
            <a:r>
              <a:rPr lang="en-US" dirty="0"/>
              <a:t>Great sea</a:t>
            </a:r>
          </a:p>
          <a:p>
            <a:pPr lvl="2"/>
            <a:r>
              <a:rPr lang="en-US" dirty="0"/>
              <a:t>Mediterranean Sea</a:t>
            </a:r>
          </a:p>
          <a:p>
            <a:pPr lvl="2"/>
            <a:r>
              <a:rPr lang="en-US" dirty="0"/>
              <a:t>Sometimes refers to humanity (people) Rev 17:1, 16, 19:6</a:t>
            </a:r>
          </a:p>
          <a:p>
            <a:endParaRPr lang="en-US" dirty="0"/>
          </a:p>
        </p:txBody>
      </p:sp>
    </p:spTree>
    <p:extLst>
      <p:ext uri="{BB962C8B-B14F-4D97-AF65-F5344CB8AC3E}">
        <p14:creationId xmlns:p14="http://schemas.microsoft.com/office/powerpoint/2010/main" val="3798222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Daniel’s Dream</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3 Four Great Beasts came up out of the sea</a:t>
            </a:r>
          </a:p>
          <a:p>
            <a:pPr lvl="1"/>
            <a:r>
              <a:rPr lang="en-US" dirty="0"/>
              <a:t>Four kingdoms</a:t>
            </a:r>
          </a:p>
          <a:p>
            <a:pPr lvl="3"/>
            <a:r>
              <a:rPr lang="en-US" dirty="0"/>
              <a:t>Nations or coalitions of nations</a:t>
            </a:r>
          </a:p>
          <a:p>
            <a:pPr lvl="1"/>
            <a:r>
              <a:rPr lang="en-US" dirty="0"/>
              <a:t>Some conflict/strife will likely precipitate this </a:t>
            </a:r>
          </a:p>
          <a:p>
            <a:pPr lvl="3"/>
            <a:r>
              <a:rPr lang="en-US" dirty="0"/>
              <a:t>Likely something in the Middle East</a:t>
            </a:r>
          </a:p>
          <a:p>
            <a:endParaRPr lang="en-US" dirty="0"/>
          </a:p>
        </p:txBody>
      </p:sp>
    </p:spTree>
    <p:extLst>
      <p:ext uri="{BB962C8B-B14F-4D97-AF65-F5344CB8AC3E}">
        <p14:creationId xmlns:p14="http://schemas.microsoft.com/office/powerpoint/2010/main" val="3858306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First Beast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4 The first:</a:t>
            </a:r>
          </a:p>
          <a:p>
            <a:pPr lvl="3"/>
            <a:r>
              <a:rPr lang="en-US" dirty="0"/>
              <a:t>Like a lion – powerful and unrestrained </a:t>
            </a:r>
            <a:r>
              <a:rPr lang="en-US" dirty="0" err="1"/>
              <a:t>Jer</a:t>
            </a:r>
            <a:r>
              <a:rPr lang="en-US" dirty="0"/>
              <a:t> 4:7-13</a:t>
            </a:r>
          </a:p>
          <a:p>
            <a:pPr lvl="3"/>
            <a:r>
              <a:rPr lang="en-US" dirty="0"/>
              <a:t>Wings like an eagle</a:t>
            </a:r>
          </a:p>
          <a:p>
            <a:pPr lvl="3"/>
            <a:r>
              <a:rPr lang="en-US" dirty="0"/>
              <a:t>Wings then torn off - Rapid movement, victory and expansion of the kingdom but unable to continue to do those things</a:t>
            </a:r>
          </a:p>
          <a:p>
            <a:pPr lvl="3"/>
            <a:r>
              <a:rPr lang="en-US" dirty="0"/>
              <a:t>Stood on 2 feet like a man – may represent a decline in military might</a:t>
            </a:r>
          </a:p>
          <a:p>
            <a:pPr lvl="3"/>
            <a:r>
              <a:rPr lang="en-US" dirty="0"/>
              <a:t>Given the heart of a man – </a:t>
            </a:r>
            <a:r>
              <a:rPr lang="en-US" dirty="0" err="1"/>
              <a:t>Jer</a:t>
            </a:r>
            <a:r>
              <a:rPr lang="en-US" dirty="0"/>
              <a:t> 17:9 desperately wicked</a:t>
            </a:r>
          </a:p>
          <a:p>
            <a:pPr lvl="1"/>
            <a:r>
              <a:rPr lang="en-US" dirty="0"/>
              <a:t>Speculation: Lion (England) with eagle (USA)</a:t>
            </a:r>
          </a:p>
          <a:p>
            <a:endParaRPr lang="en-US" dirty="0"/>
          </a:p>
        </p:txBody>
      </p:sp>
      <p:pic>
        <p:nvPicPr>
          <p:cNvPr id="4" name="Picture 3">
            <a:extLst>
              <a:ext uri="{FF2B5EF4-FFF2-40B4-BE49-F238E27FC236}">
                <a16:creationId xmlns:a16="http://schemas.microsoft.com/office/drawing/2014/main" id="{CDD87244-6759-4592-A0FF-4638BC29FB22}"/>
              </a:ext>
            </a:extLst>
          </p:cNvPr>
          <p:cNvPicPr>
            <a:picLocks noChangeAspect="1"/>
          </p:cNvPicPr>
          <p:nvPr/>
        </p:nvPicPr>
        <p:blipFill>
          <a:blip r:embed="rId2"/>
          <a:stretch>
            <a:fillRect/>
          </a:stretch>
        </p:blipFill>
        <p:spPr>
          <a:xfrm>
            <a:off x="8049482" y="4276694"/>
            <a:ext cx="995127" cy="817109"/>
          </a:xfrm>
          <a:prstGeom prst="rect">
            <a:avLst/>
          </a:prstGeom>
        </p:spPr>
      </p:pic>
    </p:spTree>
    <p:extLst>
      <p:ext uri="{BB962C8B-B14F-4D97-AF65-F5344CB8AC3E}">
        <p14:creationId xmlns:p14="http://schemas.microsoft.com/office/powerpoint/2010/main" val="1293948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Second Beast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5 The second:</a:t>
            </a:r>
          </a:p>
          <a:p>
            <a:pPr lvl="3"/>
            <a:r>
              <a:rPr lang="en-US" dirty="0"/>
              <a:t>Like a bear</a:t>
            </a:r>
          </a:p>
          <a:p>
            <a:pPr lvl="3"/>
            <a:r>
              <a:rPr lang="en-US" dirty="0"/>
              <a:t>Raised up on one of its sides</a:t>
            </a:r>
          </a:p>
          <a:p>
            <a:pPr lvl="3"/>
            <a:r>
              <a:rPr lang="en-US" dirty="0"/>
              <a:t>Three ribs in its mouth – parts of other beast or empires</a:t>
            </a:r>
          </a:p>
          <a:p>
            <a:pPr lvl="3"/>
            <a:r>
              <a:rPr lang="en-US" dirty="0"/>
              <a:t>Get up and eat your fill of flesh – attack &amp; devour    WW1, Revolution, Siberia camps, Volga, Polish, WW2 ( if Russia?)</a:t>
            </a:r>
          </a:p>
          <a:p>
            <a:pPr lvl="1"/>
            <a:r>
              <a:rPr lang="en-US" sz="2000" dirty="0"/>
              <a:t>Speculation: bear (Russia – Gog and Magog of </a:t>
            </a:r>
            <a:r>
              <a:rPr lang="en-US" sz="2000" dirty="0" err="1"/>
              <a:t>Exekiel</a:t>
            </a:r>
            <a:r>
              <a:rPr lang="en-US" sz="2000" dirty="0"/>
              <a:t> 38-39)   Russian and England have common royal blood Current Symbology is a double headed eagle (Persia (Iran+), Cush(Nubia/Ethiopia), Put (Libya/Egypt?), Gomer (Germany/</a:t>
            </a:r>
            <a:r>
              <a:rPr lang="en-US" sz="2000" dirty="0" err="1"/>
              <a:t>Sythia</a:t>
            </a:r>
            <a:r>
              <a:rPr lang="en-US" sz="2000" dirty="0"/>
              <a:t>/</a:t>
            </a:r>
            <a:r>
              <a:rPr lang="en-US" sz="2000" dirty="0" err="1"/>
              <a:t>etc</a:t>
            </a:r>
            <a:r>
              <a:rPr lang="en-US" sz="2000" dirty="0"/>
              <a:t>) are with them)</a:t>
            </a:r>
            <a:endParaRPr lang="en-US" dirty="0"/>
          </a:p>
          <a:p>
            <a:endParaRPr lang="en-US" dirty="0"/>
          </a:p>
        </p:txBody>
      </p:sp>
    </p:spTree>
    <p:extLst>
      <p:ext uri="{BB962C8B-B14F-4D97-AF65-F5344CB8AC3E}">
        <p14:creationId xmlns:p14="http://schemas.microsoft.com/office/powerpoint/2010/main" val="1880144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Third Beast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6 The third:</a:t>
            </a:r>
          </a:p>
          <a:p>
            <a:pPr lvl="3"/>
            <a:r>
              <a:rPr lang="en-US" dirty="0"/>
              <a:t>Like a leopard (original interpretation was Greece)</a:t>
            </a:r>
          </a:p>
          <a:p>
            <a:pPr lvl="3"/>
            <a:r>
              <a:rPr lang="en-US" dirty="0"/>
              <a:t>4 wings like a bird (rapid movement and conquest)</a:t>
            </a:r>
          </a:p>
          <a:p>
            <a:pPr lvl="3"/>
            <a:r>
              <a:rPr lang="en-US" dirty="0"/>
              <a:t>4 heads (heads of state/generals or nations)</a:t>
            </a:r>
          </a:p>
          <a:p>
            <a:pPr lvl="3"/>
            <a:r>
              <a:rPr lang="en-US" dirty="0"/>
              <a:t>Given authority to rule</a:t>
            </a:r>
          </a:p>
          <a:p>
            <a:pPr lvl="1"/>
            <a:r>
              <a:rPr lang="en-US" sz="2000" dirty="0"/>
              <a:t>Speculation: leopard (possibly an alliance of Arab nations: Iraq, Syria, Jordan, Egypt, Libya, Arabia) (Possibly a representation of the East showing political division – China, Indonesia, India, Japan) Pure speculation</a:t>
            </a:r>
            <a:endParaRPr lang="en-US" dirty="0"/>
          </a:p>
          <a:p>
            <a:endParaRPr lang="en-US" dirty="0"/>
          </a:p>
        </p:txBody>
      </p:sp>
    </p:spTree>
    <p:extLst>
      <p:ext uri="{BB962C8B-B14F-4D97-AF65-F5344CB8AC3E}">
        <p14:creationId xmlns:p14="http://schemas.microsoft.com/office/powerpoint/2010/main" val="605491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Fourth Beast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517284" cy="3757153"/>
          </a:xfrm>
        </p:spPr>
        <p:txBody>
          <a:bodyPr>
            <a:normAutofit lnSpcReduction="10000"/>
          </a:bodyPr>
          <a:lstStyle/>
          <a:p>
            <a:r>
              <a:rPr lang="en-US" dirty="0"/>
              <a:t>Vs 7 The fourth:</a:t>
            </a:r>
          </a:p>
          <a:p>
            <a:pPr lvl="3"/>
            <a:r>
              <a:rPr lang="en-US" dirty="0"/>
              <a:t>Terrifying, Frightening and Very Powerful</a:t>
            </a:r>
          </a:p>
          <a:p>
            <a:pPr lvl="3"/>
            <a:r>
              <a:rPr lang="en-US" dirty="0"/>
              <a:t>Large Iron Teeth</a:t>
            </a:r>
          </a:p>
          <a:p>
            <a:pPr lvl="3"/>
            <a:r>
              <a:rPr lang="en-US" dirty="0"/>
              <a:t>Crushed and devoured its victims and smashed what was left</a:t>
            </a:r>
          </a:p>
          <a:p>
            <a:pPr lvl="3"/>
            <a:r>
              <a:rPr lang="en-US" dirty="0"/>
              <a:t>Different from the others</a:t>
            </a:r>
          </a:p>
          <a:p>
            <a:pPr lvl="3"/>
            <a:r>
              <a:rPr lang="en-US" dirty="0"/>
              <a:t>Had 10 horns – 10 leaders   (Dan 7:24, Rev 17:12-14)</a:t>
            </a:r>
          </a:p>
          <a:p>
            <a:pPr lvl="2"/>
            <a:r>
              <a:rPr lang="en-US" dirty="0"/>
              <a:t>First 2 beasts have power in Middle East, 3</a:t>
            </a:r>
            <a:r>
              <a:rPr lang="en-US" baseline="30000" dirty="0"/>
              <a:t>rd</a:t>
            </a:r>
            <a:r>
              <a:rPr lang="en-US" dirty="0"/>
              <a:t> was given power</a:t>
            </a:r>
          </a:p>
          <a:p>
            <a:pPr lvl="1"/>
            <a:r>
              <a:rPr lang="en-US" dirty="0"/>
              <a:t>Speculation: global kingdom (global govt, economy or UN,NATO,EU, Revived Roman Empire)</a:t>
            </a:r>
          </a:p>
        </p:txBody>
      </p:sp>
    </p:spTree>
    <p:extLst>
      <p:ext uri="{BB962C8B-B14F-4D97-AF65-F5344CB8AC3E}">
        <p14:creationId xmlns:p14="http://schemas.microsoft.com/office/powerpoint/2010/main" val="2950192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Fourth Beast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10000"/>
          </a:bodyPr>
          <a:lstStyle/>
          <a:p>
            <a:r>
              <a:rPr lang="en-US" dirty="0"/>
              <a:t>Vs 8 A change comes:</a:t>
            </a:r>
          </a:p>
          <a:p>
            <a:pPr lvl="3"/>
            <a:r>
              <a:rPr lang="en-US" dirty="0"/>
              <a:t>Thinking about the horns</a:t>
            </a:r>
          </a:p>
          <a:p>
            <a:pPr lvl="3"/>
            <a:r>
              <a:rPr lang="en-US" dirty="0"/>
              <a:t>Another horn arises (little one) </a:t>
            </a:r>
          </a:p>
          <a:p>
            <a:pPr lvl="3"/>
            <a:r>
              <a:rPr lang="en-US" dirty="0"/>
              <a:t>Three of the first 10 horns were uprooted before it</a:t>
            </a:r>
          </a:p>
          <a:p>
            <a:pPr lvl="3"/>
            <a:r>
              <a:rPr lang="en-US" dirty="0"/>
              <a:t>Horn had eyes like a man (2 </a:t>
            </a:r>
            <a:r>
              <a:rPr lang="en-US" dirty="0" err="1"/>
              <a:t>Thess</a:t>
            </a:r>
            <a:r>
              <a:rPr lang="en-US" dirty="0"/>
              <a:t> 2:3, Rev 13:18)</a:t>
            </a:r>
          </a:p>
          <a:p>
            <a:pPr lvl="3"/>
            <a:r>
              <a:rPr lang="en-US" dirty="0"/>
              <a:t>Horn has a mouth that spoke boastfully (Rev 13:5)</a:t>
            </a:r>
          </a:p>
          <a:p>
            <a:r>
              <a:rPr lang="en-US" dirty="0"/>
              <a:t>Vs 9 The Ancient of Days takes his seat Ps 45:6,93:2 Rev 4</a:t>
            </a:r>
          </a:p>
          <a:p>
            <a:pPr lvl="3"/>
            <a:r>
              <a:rPr lang="en-US" dirty="0"/>
              <a:t>Clothes white as snow – Light &amp; Purity (Mark 9:2-3)</a:t>
            </a:r>
          </a:p>
          <a:p>
            <a:pPr lvl="3"/>
            <a:r>
              <a:rPr lang="en-US" dirty="0"/>
              <a:t>Hair white like wool</a:t>
            </a:r>
          </a:p>
          <a:p>
            <a:pPr lvl="3"/>
            <a:r>
              <a:rPr lang="en-US" dirty="0"/>
              <a:t>Throne flaming with fire – Wrath &amp; Judgement  </a:t>
            </a:r>
            <a:r>
              <a:rPr lang="en-US" dirty="0" err="1"/>
              <a:t>Deut</a:t>
            </a:r>
            <a:r>
              <a:rPr lang="en-US" dirty="0"/>
              <a:t> 4:24</a:t>
            </a:r>
          </a:p>
          <a:p>
            <a:pPr lvl="3"/>
            <a:r>
              <a:rPr lang="en-US" dirty="0"/>
              <a:t>Wheels on fire</a:t>
            </a:r>
          </a:p>
        </p:txBody>
      </p:sp>
    </p:spTree>
    <p:extLst>
      <p:ext uri="{BB962C8B-B14F-4D97-AF65-F5344CB8AC3E}">
        <p14:creationId xmlns:p14="http://schemas.microsoft.com/office/powerpoint/2010/main" val="57256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 Day in Court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10 God sits in judgement</a:t>
            </a:r>
          </a:p>
          <a:p>
            <a:pPr lvl="2"/>
            <a:r>
              <a:rPr lang="en-US" dirty="0"/>
              <a:t>River of fire – overwhelming and unending judgement</a:t>
            </a:r>
          </a:p>
          <a:p>
            <a:pPr lvl="2"/>
            <a:r>
              <a:rPr lang="en-US" dirty="0"/>
              <a:t>Thousands of angels attended him Rev 5:11</a:t>
            </a:r>
          </a:p>
          <a:p>
            <a:pPr lvl="2"/>
            <a:r>
              <a:rPr lang="en-US" dirty="0"/>
              <a:t>10 thousand X 10 thousand stand before him – Rom 14:10-11, Phil 2:11 Matt 25:31-46 </a:t>
            </a:r>
          </a:p>
          <a:p>
            <a:pPr lvl="2"/>
            <a:r>
              <a:rPr lang="en-US" dirty="0"/>
              <a:t>The court seated</a:t>
            </a:r>
          </a:p>
          <a:p>
            <a:pPr lvl="2"/>
            <a:r>
              <a:rPr lang="en-US" dirty="0"/>
              <a:t>Books opened – Book of Life, Book of works/deeds Ex 32:33, Rev 20:12, 21:27</a:t>
            </a:r>
          </a:p>
        </p:txBody>
      </p:sp>
    </p:spTree>
    <p:extLst>
      <p:ext uri="{BB962C8B-B14F-4D97-AF65-F5344CB8AC3E}">
        <p14:creationId xmlns:p14="http://schemas.microsoft.com/office/powerpoint/2010/main" val="3335242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Stop Mouth and Power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11  Daniel still watching </a:t>
            </a:r>
          </a:p>
          <a:p>
            <a:pPr lvl="2"/>
            <a:r>
              <a:rPr lang="en-US" dirty="0"/>
              <a:t>Horn was speaking boastful words </a:t>
            </a:r>
          </a:p>
          <a:p>
            <a:pPr lvl="2"/>
            <a:r>
              <a:rPr lang="en-US" dirty="0"/>
              <a:t>4</a:t>
            </a:r>
            <a:r>
              <a:rPr lang="en-US" baseline="30000" dirty="0"/>
              <a:t>th</a:t>
            </a:r>
            <a:r>
              <a:rPr lang="en-US" dirty="0"/>
              <a:t> beast is slain an its body destroyed and thrown into the </a:t>
            </a:r>
            <a:r>
              <a:rPr lang="en-US" dirty="0" err="1"/>
              <a:t>blasing</a:t>
            </a:r>
            <a:r>
              <a:rPr lang="en-US" dirty="0"/>
              <a:t> fire</a:t>
            </a:r>
          </a:p>
          <a:p>
            <a:pPr lvl="2"/>
            <a:r>
              <a:rPr lang="en-US" dirty="0"/>
              <a:t>Matt 25:41-46, Rev 19:20</a:t>
            </a:r>
          </a:p>
          <a:p>
            <a:r>
              <a:rPr lang="en-US" dirty="0"/>
              <a:t>Vs 12 The other beasts </a:t>
            </a:r>
          </a:p>
          <a:p>
            <a:pPr lvl="2"/>
            <a:r>
              <a:rPr lang="en-US" dirty="0"/>
              <a:t>had been stripped of power/authority </a:t>
            </a:r>
          </a:p>
          <a:p>
            <a:pPr lvl="2"/>
            <a:r>
              <a:rPr lang="en-US" dirty="0"/>
              <a:t>Allowed to live for a period of time</a:t>
            </a:r>
          </a:p>
        </p:txBody>
      </p:sp>
    </p:spTree>
    <p:extLst>
      <p:ext uri="{BB962C8B-B14F-4D97-AF65-F5344CB8AC3E}">
        <p14:creationId xmlns:p14="http://schemas.microsoft.com/office/powerpoint/2010/main" val="1856522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Son of Man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a:bodyPr>
          <a:lstStyle/>
          <a:p>
            <a:r>
              <a:rPr lang="en-US" dirty="0"/>
              <a:t>Vs 13  Son of Man (Jesus) Luke 5:24,6:5,7:34, Rev1:12-16</a:t>
            </a:r>
          </a:p>
          <a:p>
            <a:pPr lvl="2"/>
            <a:r>
              <a:rPr lang="en-US" dirty="0"/>
              <a:t>Coming with the clouds of heaven (Matt 24:30, Acts 1:9, Rev 1:7)</a:t>
            </a:r>
          </a:p>
          <a:p>
            <a:pPr lvl="2"/>
            <a:r>
              <a:rPr lang="en-US" dirty="0"/>
              <a:t>Approaches Ancient of Days</a:t>
            </a:r>
          </a:p>
          <a:p>
            <a:pPr lvl="2"/>
            <a:r>
              <a:rPr lang="en-US" dirty="0"/>
              <a:t>Enters His presence   (Mark 14:62, Acts 7:55-56)</a:t>
            </a:r>
          </a:p>
          <a:p>
            <a:r>
              <a:rPr lang="en-US" dirty="0"/>
              <a:t>Vs 14 Given authority Isaiah 9:6-7</a:t>
            </a:r>
          </a:p>
          <a:p>
            <a:pPr lvl="2"/>
            <a:r>
              <a:rPr lang="en-US" dirty="0"/>
              <a:t>Authority, Glory, Sovereign Power (Rev 20:4, Luke 1:31-33)</a:t>
            </a:r>
          </a:p>
          <a:p>
            <a:pPr lvl="2"/>
            <a:r>
              <a:rPr lang="en-US" dirty="0"/>
              <a:t>All Nations worshiped him (Rev 11:15)</a:t>
            </a:r>
          </a:p>
          <a:p>
            <a:pPr lvl="2"/>
            <a:r>
              <a:rPr lang="en-US" dirty="0"/>
              <a:t>Dominion is everlasting , kingdom will not be destroyed</a:t>
            </a:r>
          </a:p>
        </p:txBody>
      </p:sp>
    </p:spTree>
    <p:extLst>
      <p:ext uri="{BB962C8B-B14F-4D97-AF65-F5344CB8AC3E}">
        <p14:creationId xmlns:p14="http://schemas.microsoft.com/office/powerpoint/2010/main" val="206798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8E49-EC49-4B22-AB96-EB1341E4D4FD}"/>
              </a:ext>
            </a:extLst>
          </p:cNvPr>
          <p:cNvSpPr>
            <a:spLocks noGrp="1"/>
          </p:cNvSpPr>
          <p:nvPr>
            <p:ph type="title"/>
          </p:nvPr>
        </p:nvSpPr>
        <p:spPr/>
        <p:txBody>
          <a:bodyPr/>
          <a:lstStyle/>
          <a:p>
            <a:r>
              <a:rPr lang="en-US" dirty="0"/>
              <a:t>Daniel 7 – Part 2</a:t>
            </a:r>
          </a:p>
        </p:txBody>
      </p:sp>
      <p:sp>
        <p:nvSpPr>
          <p:cNvPr id="3" name="Text Placeholder 2">
            <a:extLst>
              <a:ext uri="{FF2B5EF4-FFF2-40B4-BE49-F238E27FC236}">
                <a16:creationId xmlns:a16="http://schemas.microsoft.com/office/drawing/2014/main" id="{0E8880EB-F41A-47FE-8382-2B2B911591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04868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Anxiety Attack</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15 Daniel was troubled in his spirit</a:t>
            </a:r>
          </a:p>
          <a:p>
            <a:pPr lvl="1"/>
            <a:r>
              <a:rPr lang="en-US" dirty="0"/>
              <a:t>Visions disturbed him</a:t>
            </a:r>
          </a:p>
          <a:p>
            <a:pPr lvl="3"/>
            <a:r>
              <a:rPr lang="en-US" dirty="0"/>
              <a:t>Gen 41:8 Pharaoh troubled</a:t>
            </a:r>
          </a:p>
          <a:p>
            <a:pPr lvl="3"/>
            <a:r>
              <a:rPr lang="en-US" dirty="0"/>
              <a:t>Dan 2:1 , 4:5 King Neb troubled</a:t>
            </a:r>
          </a:p>
          <a:p>
            <a:r>
              <a:rPr lang="en-US" dirty="0"/>
              <a:t>Vs 16 Daniel asks the Son of man or an angel for the interpretation</a:t>
            </a:r>
          </a:p>
        </p:txBody>
      </p:sp>
    </p:spTree>
    <p:extLst>
      <p:ext uri="{BB962C8B-B14F-4D97-AF65-F5344CB8AC3E}">
        <p14:creationId xmlns:p14="http://schemas.microsoft.com/office/powerpoint/2010/main" val="4059985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Interpretation – The Future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17 Four Great Beasts </a:t>
            </a:r>
          </a:p>
          <a:p>
            <a:pPr lvl="2"/>
            <a:r>
              <a:rPr lang="en-US" dirty="0"/>
              <a:t>Four kingdoms WILL arise from the earth</a:t>
            </a:r>
          </a:p>
          <a:p>
            <a:r>
              <a:rPr lang="en-US" dirty="0"/>
              <a:t>Vs 18 Saints of the Most High will receive the kingdom and will possess it forever</a:t>
            </a:r>
          </a:p>
          <a:p>
            <a:pPr lvl="2"/>
            <a:r>
              <a:rPr lang="en-US" dirty="0"/>
              <a:t>The message is clear is that the rule of the wicked will come to an end</a:t>
            </a:r>
          </a:p>
          <a:p>
            <a:r>
              <a:rPr lang="en-US" dirty="0"/>
              <a:t>Vs 19 I wanted to know the true meaning of the fourth beast – Because it was Different and Terrifying</a:t>
            </a:r>
          </a:p>
        </p:txBody>
      </p:sp>
    </p:spTree>
    <p:extLst>
      <p:ext uri="{BB962C8B-B14F-4D97-AF65-F5344CB8AC3E}">
        <p14:creationId xmlns:p14="http://schemas.microsoft.com/office/powerpoint/2010/main" val="2000065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Interpretation – The Future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20 I ALSO wanted to know about the ten horns on its head and about the other horn that came up</a:t>
            </a:r>
          </a:p>
          <a:p>
            <a:pPr lvl="2"/>
            <a:r>
              <a:rPr lang="en-US" dirty="0"/>
              <a:t>Before which three of them fell</a:t>
            </a:r>
          </a:p>
          <a:p>
            <a:pPr lvl="2"/>
            <a:r>
              <a:rPr lang="en-US" dirty="0"/>
              <a:t>The one horn looked more imposing than the others</a:t>
            </a:r>
          </a:p>
          <a:p>
            <a:pPr lvl="2"/>
            <a:r>
              <a:rPr lang="en-US" dirty="0"/>
              <a:t>2 </a:t>
            </a:r>
            <a:r>
              <a:rPr lang="en-US" dirty="0" err="1"/>
              <a:t>Thess</a:t>
            </a:r>
            <a:r>
              <a:rPr lang="en-US" dirty="0"/>
              <a:t> 2:3-4 The Man of Sin</a:t>
            </a:r>
          </a:p>
          <a:p>
            <a:pPr lvl="2"/>
            <a:r>
              <a:rPr lang="en-US" dirty="0"/>
              <a:t>Will speak boastfully Rev 13:3-6</a:t>
            </a:r>
          </a:p>
          <a:p>
            <a:r>
              <a:rPr lang="en-US" dirty="0"/>
              <a:t>Vs 21 This horn was waging war against the saints and defeating them</a:t>
            </a:r>
          </a:p>
        </p:txBody>
      </p:sp>
    </p:spTree>
    <p:extLst>
      <p:ext uri="{BB962C8B-B14F-4D97-AF65-F5344CB8AC3E}">
        <p14:creationId xmlns:p14="http://schemas.microsoft.com/office/powerpoint/2010/main" val="468125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Interpretation – The Future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22 Until the Ancient of Days came and pronounced judgement</a:t>
            </a:r>
          </a:p>
          <a:p>
            <a:pPr lvl="2"/>
            <a:r>
              <a:rPr lang="en-US" dirty="0"/>
              <a:t>In favor of the saints of the Most High</a:t>
            </a:r>
          </a:p>
          <a:p>
            <a:pPr lvl="2"/>
            <a:r>
              <a:rPr lang="en-US" dirty="0"/>
              <a:t>The time came when they possessed the kingdom</a:t>
            </a:r>
          </a:p>
        </p:txBody>
      </p:sp>
    </p:spTree>
    <p:extLst>
      <p:ext uri="{BB962C8B-B14F-4D97-AF65-F5344CB8AC3E}">
        <p14:creationId xmlns:p14="http://schemas.microsoft.com/office/powerpoint/2010/main" val="729169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Interpretation – The Answer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23 The fourth beast</a:t>
            </a:r>
          </a:p>
          <a:p>
            <a:pPr lvl="3"/>
            <a:r>
              <a:rPr lang="en-US" dirty="0"/>
              <a:t>The fourth beast is an earthly kingdom</a:t>
            </a:r>
          </a:p>
          <a:p>
            <a:pPr lvl="3"/>
            <a:r>
              <a:rPr lang="en-US" dirty="0"/>
              <a:t>The fourth beast will be different from all other kingdoms</a:t>
            </a:r>
          </a:p>
          <a:p>
            <a:pPr lvl="3"/>
            <a:r>
              <a:rPr lang="en-US" dirty="0"/>
              <a:t>The fourth beast will devour the whole earth</a:t>
            </a:r>
          </a:p>
          <a:p>
            <a:pPr lvl="3"/>
            <a:r>
              <a:rPr lang="en-US" dirty="0"/>
              <a:t>The fourth beast will trample and crush the earth</a:t>
            </a:r>
          </a:p>
          <a:p>
            <a:r>
              <a:rPr lang="en-US" dirty="0"/>
              <a:t>Vs 24 The 10 horns</a:t>
            </a:r>
          </a:p>
          <a:p>
            <a:pPr lvl="3"/>
            <a:r>
              <a:rPr lang="en-US" dirty="0"/>
              <a:t>The ten horns are 10 kings who will come from this kingdom</a:t>
            </a:r>
          </a:p>
          <a:p>
            <a:pPr lvl="4"/>
            <a:r>
              <a:rPr lang="en-US" dirty="0"/>
              <a:t>Could be 10 divisions</a:t>
            </a:r>
          </a:p>
          <a:p>
            <a:pPr lvl="3"/>
            <a:r>
              <a:rPr lang="en-US" dirty="0"/>
              <a:t>Another kings will arise, different, will subdue three kings</a:t>
            </a:r>
          </a:p>
        </p:txBody>
      </p:sp>
    </p:spTree>
    <p:extLst>
      <p:ext uri="{BB962C8B-B14F-4D97-AF65-F5344CB8AC3E}">
        <p14:creationId xmlns:p14="http://schemas.microsoft.com/office/powerpoint/2010/main" val="2083223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Interpretation – The Answer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25 He will speak against the Most High and oppress his saints –Rev 13:1-8</a:t>
            </a:r>
          </a:p>
          <a:p>
            <a:pPr lvl="3"/>
            <a:r>
              <a:rPr lang="en-US" dirty="0"/>
              <a:t>Anti God – blaspheme God, slander name of God, slander the church, slander the saints in heaven</a:t>
            </a:r>
          </a:p>
          <a:p>
            <a:pPr lvl="3"/>
            <a:r>
              <a:rPr lang="en-US" dirty="0"/>
              <a:t>Will try to change the set times and the laws – Will maybe change the calendar (somewhat based on Christ’s birth, Jewish calendar is based on the creation) </a:t>
            </a:r>
          </a:p>
          <a:p>
            <a:pPr lvl="3"/>
            <a:r>
              <a:rPr lang="en-US" dirty="0"/>
              <a:t>Saints will be handed over to him for a time, times and half a time (42 months) (Dan 4:16)</a:t>
            </a:r>
          </a:p>
        </p:txBody>
      </p:sp>
    </p:spTree>
    <p:extLst>
      <p:ext uri="{BB962C8B-B14F-4D97-AF65-F5344CB8AC3E}">
        <p14:creationId xmlns:p14="http://schemas.microsoft.com/office/powerpoint/2010/main" val="3959159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Interpretation – The Decision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26 The court will sit</a:t>
            </a:r>
          </a:p>
          <a:p>
            <a:pPr lvl="3"/>
            <a:r>
              <a:rPr lang="en-US" dirty="0"/>
              <a:t>Power will be taken away</a:t>
            </a:r>
          </a:p>
          <a:p>
            <a:pPr lvl="3"/>
            <a:r>
              <a:rPr lang="en-US" dirty="0"/>
              <a:t>Completely destroyed forever – Rev 19:19-20</a:t>
            </a:r>
          </a:p>
          <a:p>
            <a:r>
              <a:rPr lang="en-US" dirty="0"/>
              <a:t>Vs 27 Then…</a:t>
            </a:r>
          </a:p>
          <a:p>
            <a:pPr lvl="3"/>
            <a:r>
              <a:rPr lang="en-US" dirty="0"/>
              <a:t>Sovereignty, power, and greatness of the kingdoms under the whole heaven</a:t>
            </a:r>
          </a:p>
          <a:p>
            <a:pPr lvl="4"/>
            <a:r>
              <a:rPr lang="en-US" dirty="0"/>
              <a:t>Will be handed over to the saints</a:t>
            </a:r>
          </a:p>
          <a:p>
            <a:pPr lvl="4"/>
            <a:r>
              <a:rPr lang="en-US" dirty="0"/>
              <a:t>The people of the Most High</a:t>
            </a:r>
          </a:p>
          <a:p>
            <a:pPr lvl="4"/>
            <a:r>
              <a:rPr lang="en-US" dirty="0"/>
              <a:t>His kingdom will be an everlasting kingdom</a:t>
            </a:r>
          </a:p>
          <a:p>
            <a:pPr lvl="4"/>
            <a:r>
              <a:rPr lang="en-US" dirty="0"/>
              <a:t>All rulers will worship and obey him</a:t>
            </a:r>
          </a:p>
        </p:txBody>
      </p:sp>
    </p:spTree>
    <p:extLst>
      <p:ext uri="{BB962C8B-B14F-4D97-AF65-F5344CB8AC3E}">
        <p14:creationId xmlns:p14="http://schemas.microsoft.com/office/powerpoint/2010/main" val="404451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Interpretation – The Conclusion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28 This is the end of the matter</a:t>
            </a:r>
          </a:p>
          <a:p>
            <a:pPr lvl="2"/>
            <a:r>
              <a:rPr lang="en-US" dirty="0"/>
              <a:t>Daniel was still troubled</a:t>
            </a:r>
          </a:p>
          <a:p>
            <a:pPr lvl="2"/>
            <a:r>
              <a:rPr lang="en-US" dirty="0"/>
              <a:t>His face turned pale</a:t>
            </a:r>
          </a:p>
          <a:p>
            <a:pPr lvl="2"/>
            <a:r>
              <a:rPr lang="en-US" dirty="0"/>
              <a:t>Kept it to himself</a:t>
            </a:r>
          </a:p>
        </p:txBody>
      </p:sp>
    </p:spTree>
    <p:extLst>
      <p:ext uri="{BB962C8B-B14F-4D97-AF65-F5344CB8AC3E}">
        <p14:creationId xmlns:p14="http://schemas.microsoft.com/office/powerpoint/2010/main" val="4027780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8E49-EC49-4B22-AB96-EB1341E4D4FD}"/>
              </a:ext>
            </a:extLst>
          </p:cNvPr>
          <p:cNvSpPr>
            <a:spLocks noGrp="1"/>
          </p:cNvSpPr>
          <p:nvPr>
            <p:ph type="title"/>
          </p:nvPr>
        </p:nvSpPr>
        <p:spPr/>
        <p:txBody>
          <a:bodyPr/>
          <a:lstStyle/>
          <a:p>
            <a:r>
              <a:rPr lang="en-US" dirty="0"/>
              <a:t>Daniel 8</a:t>
            </a:r>
          </a:p>
        </p:txBody>
      </p:sp>
      <p:sp>
        <p:nvSpPr>
          <p:cNvPr id="3" name="Text Placeholder 2">
            <a:extLst>
              <a:ext uri="{FF2B5EF4-FFF2-40B4-BE49-F238E27FC236}">
                <a16:creationId xmlns:a16="http://schemas.microsoft.com/office/drawing/2014/main" id="{0E8880EB-F41A-47FE-8382-2B2B911591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65416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Vision of Ram &amp; Goat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 3</a:t>
            </a:r>
            <a:r>
              <a:rPr lang="en-US" baseline="30000" dirty="0"/>
              <a:t>rd</a:t>
            </a:r>
            <a:r>
              <a:rPr lang="en-US" dirty="0"/>
              <a:t> Year of Belshazzar (2 years later)</a:t>
            </a:r>
          </a:p>
          <a:p>
            <a:r>
              <a:rPr lang="en-US" dirty="0"/>
              <a:t>Written in Hebrew – Seems to coordinate with Jews</a:t>
            </a:r>
          </a:p>
          <a:p>
            <a:r>
              <a:rPr lang="en-US" dirty="0"/>
              <a:t>Vs 2 Susa – 200 miles SE of Babylon </a:t>
            </a:r>
          </a:p>
          <a:p>
            <a:pPr lvl="2"/>
            <a:r>
              <a:rPr lang="en-US" dirty="0"/>
              <a:t>At the time unimportant city</a:t>
            </a:r>
          </a:p>
          <a:p>
            <a:pPr lvl="2"/>
            <a:r>
              <a:rPr lang="en-US" dirty="0" err="1"/>
              <a:t>Medo</a:t>
            </a:r>
            <a:r>
              <a:rPr lang="en-US" dirty="0"/>
              <a:t>-Persians made it their capital</a:t>
            </a:r>
          </a:p>
        </p:txBody>
      </p:sp>
    </p:spTree>
    <p:extLst>
      <p:ext uri="{BB962C8B-B14F-4D97-AF65-F5344CB8AC3E}">
        <p14:creationId xmlns:p14="http://schemas.microsoft.com/office/powerpoint/2010/main" val="14550314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Vision of Ram &amp; Goat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3 Ram</a:t>
            </a:r>
          </a:p>
          <a:p>
            <a:pPr lvl="2"/>
            <a:r>
              <a:rPr lang="en-US" dirty="0"/>
              <a:t>Two Horns – Long  (kings, rulers, leaders)</a:t>
            </a:r>
          </a:p>
          <a:p>
            <a:pPr lvl="2"/>
            <a:r>
              <a:rPr lang="en-US" dirty="0"/>
              <a:t>One Horn longer than the other</a:t>
            </a:r>
          </a:p>
          <a:p>
            <a:pPr lvl="2"/>
            <a:r>
              <a:rPr lang="en-US" dirty="0"/>
              <a:t>Standing by the canal</a:t>
            </a:r>
          </a:p>
          <a:p>
            <a:r>
              <a:rPr lang="en-US" dirty="0"/>
              <a:t>Vs 4 Ram</a:t>
            </a:r>
          </a:p>
          <a:p>
            <a:pPr lvl="2"/>
            <a:r>
              <a:rPr lang="en-US" dirty="0"/>
              <a:t>Charged toward the west, north, and south</a:t>
            </a:r>
          </a:p>
          <a:p>
            <a:pPr lvl="2"/>
            <a:r>
              <a:rPr lang="en-US" dirty="0"/>
              <a:t>No animal could stand against him</a:t>
            </a:r>
          </a:p>
          <a:p>
            <a:pPr lvl="2"/>
            <a:r>
              <a:rPr lang="en-US" dirty="0"/>
              <a:t>None could escape power, completely sovereign</a:t>
            </a:r>
          </a:p>
        </p:txBody>
      </p:sp>
    </p:spTree>
    <p:extLst>
      <p:ext uri="{BB962C8B-B14F-4D97-AF65-F5344CB8AC3E}">
        <p14:creationId xmlns:p14="http://schemas.microsoft.com/office/powerpoint/2010/main" val="2058427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Vision of Ram &amp; Goat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5 The Shaggy Goat with one horn</a:t>
            </a:r>
          </a:p>
          <a:p>
            <a:pPr lvl="2"/>
            <a:r>
              <a:rPr lang="en-US" dirty="0"/>
              <a:t>Came from the West</a:t>
            </a:r>
          </a:p>
          <a:p>
            <a:pPr lvl="2"/>
            <a:r>
              <a:rPr lang="en-US" dirty="0"/>
              <a:t>One prominent horn between eyes </a:t>
            </a:r>
          </a:p>
          <a:p>
            <a:pPr lvl="2"/>
            <a:r>
              <a:rPr lang="en-US" dirty="0"/>
              <a:t>Crossing the whole earth without touching earth</a:t>
            </a:r>
          </a:p>
          <a:p>
            <a:r>
              <a:rPr lang="en-US" dirty="0"/>
              <a:t>Vs 6 Charges the two horned ram in a rage</a:t>
            </a:r>
          </a:p>
          <a:p>
            <a:r>
              <a:rPr lang="en-US" dirty="0"/>
              <a:t>Vs 7 Strikes ram and shatters the two </a:t>
            </a:r>
            <a:r>
              <a:rPr lang="en-US" dirty="0" err="1"/>
              <a:t>horms</a:t>
            </a:r>
            <a:endParaRPr lang="en-US" dirty="0"/>
          </a:p>
          <a:p>
            <a:pPr lvl="2"/>
            <a:r>
              <a:rPr lang="en-US" dirty="0"/>
              <a:t>Ram powerless, no one could </a:t>
            </a:r>
            <a:r>
              <a:rPr lang="en-US" dirty="0" err="1"/>
              <a:t>rescu</a:t>
            </a:r>
            <a:endParaRPr lang="en-US" dirty="0"/>
          </a:p>
          <a:p>
            <a:pPr lvl="2"/>
            <a:r>
              <a:rPr lang="en-US" dirty="0"/>
              <a:t>Goat trampled on him</a:t>
            </a:r>
          </a:p>
        </p:txBody>
      </p:sp>
    </p:spTree>
    <p:extLst>
      <p:ext uri="{BB962C8B-B14F-4D97-AF65-F5344CB8AC3E}">
        <p14:creationId xmlns:p14="http://schemas.microsoft.com/office/powerpoint/2010/main" val="1567938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Vision of Ram &amp; Goat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10000"/>
          </a:bodyPr>
          <a:lstStyle/>
          <a:p>
            <a:r>
              <a:rPr lang="en-US" dirty="0"/>
              <a:t>Vs 8 The goat became very great</a:t>
            </a:r>
          </a:p>
          <a:p>
            <a:pPr lvl="2"/>
            <a:r>
              <a:rPr lang="en-US" dirty="0"/>
              <a:t>At the height of his power the large horn was broken off</a:t>
            </a:r>
          </a:p>
          <a:p>
            <a:pPr lvl="2"/>
            <a:r>
              <a:rPr lang="en-US" dirty="0"/>
              <a:t>In its place 4 prominent horns grew up toward the 4 winds of heaven</a:t>
            </a:r>
          </a:p>
          <a:p>
            <a:r>
              <a:rPr lang="en-US" dirty="0"/>
              <a:t>Vs 9 out of one of them came up another horn which started small but grew in power to the south and to the east and toward the Beautiful Land.</a:t>
            </a:r>
          </a:p>
          <a:p>
            <a:r>
              <a:rPr lang="en-US" dirty="0"/>
              <a:t>Vs 10 Grew until it reached the host of heavens</a:t>
            </a:r>
          </a:p>
          <a:p>
            <a:pPr lvl="2"/>
            <a:r>
              <a:rPr lang="en-US" dirty="0"/>
              <a:t>Threw down some of starry hosts – angels or *Jews* Gen 15:5, 26:4</a:t>
            </a:r>
          </a:p>
        </p:txBody>
      </p:sp>
    </p:spTree>
    <p:extLst>
      <p:ext uri="{BB962C8B-B14F-4D97-AF65-F5344CB8AC3E}">
        <p14:creationId xmlns:p14="http://schemas.microsoft.com/office/powerpoint/2010/main" val="26495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Vision of the Horn</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11  Horn sets itself up:  like Isaiah 14:13-17</a:t>
            </a:r>
          </a:p>
          <a:p>
            <a:pPr lvl="2"/>
            <a:r>
              <a:rPr lang="en-US" dirty="0"/>
              <a:t>Great as the Prince of the host</a:t>
            </a:r>
          </a:p>
          <a:p>
            <a:pPr lvl="2"/>
            <a:r>
              <a:rPr lang="en-US" dirty="0"/>
              <a:t>Took away the daily sacrifice</a:t>
            </a:r>
          </a:p>
          <a:p>
            <a:pPr lvl="2"/>
            <a:r>
              <a:rPr lang="en-US" dirty="0"/>
              <a:t>The place of his sanctuary was brought low</a:t>
            </a:r>
          </a:p>
          <a:p>
            <a:r>
              <a:rPr lang="en-US" dirty="0"/>
              <a:t>Vs 12 High cost for prosperity of the horn</a:t>
            </a:r>
          </a:p>
          <a:p>
            <a:pPr lvl="2"/>
            <a:r>
              <a:rPr lang="en-US" dirty="0"/>
              <a:t>Because of rebellion (especially the Jews)</a:t>
            </a:r>
          </a:p>
          <a:p>
            <a:pPr lvl="2"/>
            <a:r>
              <a:rPr lang="en-US" dirty="0"/>
              <a:t>Host of saints and the sacrifices were lost</a:t>
            </a:r>
          </a:p>
          <a:p>
            <a:pPr lvl="2"/>
            <a:r>
              <a:rPr lang="en-US" dirty="0"/>
              <a:t>Truth was thrown to the ground</a:t>
            </a:r>
          </a:p>
        </p:txBody>
      </p:sp>
    </p:spTree>
    <p:extLst>
      <p:ext uri="{BB962C8B-B14F-4D97-AF65-F5344CB8AC3E}">
        <p14:creationId xmlns:p14="http://schemas.microsoft.com/office/powerpoint/2010/main" val="1729023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Bewilderment</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13 A holy one speaking to another – How long will it take for the vision to be fulfilled</a:t>
            </a:r>
          </a:p>
          <a:p>
            <a:pPr lvl="2"/>
            <a:r>
              <a:rPr lang="en-US" dirty="0"/>
              <a:t>The vision about the daily sacrifice</a:t>
            </a:r>
          </a:p>
          <a:p>
            <a:pPr lvl="2"/>
            <a:r>
              <a:rPr lang="en-US" dirty="0"/>
              <a:t>The vision about rebellion causing desolation</a:t>
            </a:r>
          </a:p>
          <a:p>
            <a:pPr lvl="2"/>
            <a:r>
              <a:rPr lang="en-US" dirty="0"/>
              <a:t>The vision about the surrender of the sanctuary</a:t>
            </a:r>
          </a:p>
          <a:p>
            <a:pPr lvl="2"/>
            <a:r>
              <a:rPr lang="en-US" dirty="0"/>
              <a:t>The vision of the host that will be trampled under foot</a:t>
            </a:r>
          </a:p>
          <a:p>
            <a:r>
              <a:rPr lang="en-US" dirty="0"/>
              <a:t>Vs 14 It will take 2300 evenings and mornings -  </a:t>
            </a:r>
          </a:p>
          <a:p>
            <a:pPr lvl="2"/>
            <a:r>
              <a:rPr lang="en-US" dirty="0"/>
              <a:t>Sanctuary will be </a:t>
            </a:r>
            <a:r>
              <a:rPr lang="en-US" dirty="0" err="1"/>
              <a:t>reconsecrated</a:t>
            </a:r>
            <a:endParaRPr lang="en-US" dirty="0"/>
          </a:p>
        </p:txBody>
      </p:sp>
    </p:spTree>
    <p:extLst>
      <p:ext uri="{BB962C8B-B14F-4D97-AF65-F5344CB8AC3E}">
        <p14:creationId xmlns:p14="http://schemas.microsoft.com/office/powerpoint/2010/main" val="3137633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I Have News for You</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18 Gabriel – I am going to tell you what will happen later in the time of wrath – </a:t>
            </a:r>
            <a:r>
              <a:rPr lang="en-US" dirty="0" err="1"/>
              <a:t>Zeph</a:t>
            </a:r>
            <a:r>
              <a:rPr lang="en-US" dirty="0"/>
              <a:t> 1:17-19</a:t>
            </a:r>
          </a:p>
          <a:p>
            <a:pPr lvl="2"/>
            <a:r>
              <a:rPr lang="en-US" dirty="0"/>
              <a:t>Because it’s about the appointed time of the end</a:t>
            </a:r>
          </a:p>
          <a:p>
            <a:pPr lvl="2"/>
            <a:r>
              <a:rPr lang="en-US" dirty="0"/>
              <a:t>Messengers sent for important things – Lot to leave Sodom, Prophesy to Zechariah, at tomb to tell Jesus is risen, announce the birth of John the Baptist to </a:t>
            </a:r>
            <a:r>
              <a:rPr lang="en-US" dirty="0" err="1"/>
              <a:t>Zech</a:t>
            </a:r>
            <a:r>
              <a:rPr lang="en-US" dirty="0"/>
              <a:t>, Reveal the birth of Jesus to Joseph, Announce birth to the shepherds, Peter to wake up and walk from prison, Told Paul he would stand trial before Caesar</a:t>
            </a:r>
          </a:p>
        </p:txBody>
      </p:sp>
    </p:spTree>
    <p:extLst>
      <p:ext uri="{BB962C8B-B14F-4D97-AF65-F5344CB8AC3E}">
        <p14:creationId xmlns:p14="http://schemas.microsoft.com/office/powerpoint/2010/main" val="16999219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Ram &amp; Goat Explained</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20 The two horn ram is the kings of Media and Persia (3-7)</a:t>
            </a:r>
          </a:p>
          <a:p>
            <a:r>
              <a:rPr lang="en-US" dirty="0"/>
              <a:t>Vs 21 The shaggy goat is the king of Greece and the large horn between his eyes (unicorn – </a:t>
            </a:r>
            <a:r>
              <a:rPr lang="en-US" dirty="0" err="1"/>
              <a:t>karkadann</a:t>
            </a:r>
            <a:r>
              <a:rPr lang="en-US" dirty="0"/>
              <a:t>, </a:t>
            </a:r>
            <a:r>
              <a:rPr lang="en-US" dirty="0" err="1"/>
              <a:t>re’em</a:t>
            </a:r>
            <a:r>
              <a:rPr lang="en-US" dirty="0"/>
              <a:t>, </a:t>
            </a:r>
            <a:r>
              <a:rPr lang="en-US" dirty="0" err="1"/>
              <a:t>monokeros</a:t>
            </a:r>
            <a:r>
              <a:rPr lang="en-US" dirty="0"/>
              <a:t>) is the first king (Alexander)(5-8)</a:t>
            </a:r>
          </a:p>
          <a:p>
            <a:r>
              <a:rPr lang="en-US" dirty="0"/>
              <a:t>Vs 22   4 horns that replaced are 4 kingdoms that will emerge but not have the same power</a:t>
            </a:r>
          </a:p>
          <a:p>
            <a:pPr lvl="2"/>
            <a:r>
              <a:rPr lang="en-US" dirty="0" err="1"/>
              <a:t>Cassander</a:t>
            </a:r>
            <a:r>
              <a:rPr lang="en-US" dirty="0"/>
              <a:t>, </a:t>
            </a:r>
            <a:r>
              <a:rPr lang="en-US" dirty="0" err="1"/>
              <a:t>Lysemachus</a:t>
            </a:r>
            <a:r>
              <a:rPr lang="en-US" dirty="0"/>
              <a:t>, Ptolemy, </a:t>
            </a:r>
            <a:r>
              <a:rPr lang="en-US" dirty="0" err="1"/>
              <a:t>Seleucus</a:t>
            </a:r>
            <a:endParaRPr lang="en-US" dirty="0"/>
          </a:p>
        </p:txBody>
      </p:sp>
    </p:spTree>
    <p:extLst>
      <p:ext uri="{BB962C8B-B14F-4D97-AF65-F5344CB8AC3E}">
        <p14:creationId xmlns:p14="http://schemas.microsoft.com/office/powerpoint/2010/main" val="5637799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Rise of a Leader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20000"/>
          </a:bodyPr>
          <a:lstStyle/>
          <a:p>
            <a:r>
              <a:rPr lang="en-US" dirty="0"/>
              <a:t>Vs 23 A stern faced king will arise (9)</a:t>
            </a:r>
          </a:p>
          <a:p>
            <a:pPr lvl="2"/>
            <a:r>
              <a:rPr lang="en-US" dirty="0"/>
              <a:t>In the latter part of their reign</a:t>
            </a:r>
          </a:p>
          <a:p>
            <a:pPr lvl="2"/>
            <a:r>
              <a:rPr lang="en-US" dirty="0"/>
              <a:t>Rebellion has become completely wicked</a:t>
            </a:r>
          </a:p>
          <a:p>
            <a:pPr lvl="2"/>
            <a:r>
              <a:rPr lang="en-US" dirty="0"/>
              <a:t>He is master of intrigue – </a:t>
            </a:r>
            <a:r>
              <a:rPr lang="en-US" dirty="0" err="1"/>
              <a:t>hiyda</a:t>
            </a:r>
            <a:r>
              <a:rPr lang="en-US" dirty="0"/>
              <a:t> : a puzzle, trick conundrum, dark saying, hard question, proverb , riddle 2 </a:t>
            </a:r>
            <a:r>
              <a:rPr lang="en-US" dirty="0" err="1"/>
              <a:t>Thess</a:t>
            </a:r>
            <a:r>
              <a:rPr lang="en-US" dirty="0"/>
              <a:t> 2:9</a:t>
            </a:r>
          </a:p>
          <a:p>
            <a:r>
              <a:rPr lang="en-US" dirty="0"/>
              <a:t>Vs 24 POWER</a:t>
            </a:r>
          </a:p>
          <a:p>
            <a:pPr lvl="2"/>
            <a:r>
              <a:rPr lang="en-US" dirty="0"/>
              <a:t>Strong but not by his own power Rev 13:5-8</a:t>
            </a:r>
          </a:p>
          <a:p>
            <a:pPr lvl="2"/>
            <a:r>
              <a:rPr lang="en-US" dirty="0"/>
              <a:t>Astounding devastation</a:t>
            </a:r>
          </a:p>
          <a:p>
            <a:pPr lvl="2"/>
            <a:r>
              <a:rPr lang="en-US" dirty="0"/>
              <a:t>Success in everything</a:t>
            </a:r>
          </a:p>
          <a:p>
            <a:pPr lvl="2"/>
            <a:r>
              <a:rPr lang="en-US" dirty="0"/>
              <a:t>Destroy the mighty men and the holy people (saints)</a:t>
            </a:r>
          </a:p>
        </p:txBody>
      </p:sp>
    </p:spTree>
    <p:extLst>
      <p:ext uri="{BB962C8B-B14F-4D97-AF65-F5344CB8AC3E}">
        <p14:creationId xmlns:p14="http://schemas.microsoft.com/office/powerpoint/2010/main" val="1724302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Rise of a Leader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a:bodyPr>
          <a:lstStyle/>
          <a:p>
            <a:r>
              <a:rPr lang="en-US" dirty="0"/>
              <a:t>Vs 25 Bad Man</a:t>
            </a:r>
          </a:p>
          <a:p>
            <a:pPr lvl="2"/>
            <a:r>
              <a:rPr lang="en-US" dirty="0"/>
              <a:t>He will cause deceit to prosper Matthew 24:4,II John 1:7</a:t>
            </a:r>
          </a:p>
          <a:p>
            <a:pPr lvl="2"/>
            <a:r>
              <a:rPr lang="en-US" dirty="0"/>
              <a:t>Consider himself superior (self exaltation) II </a:t>
            </a:r>
            <a:r>
              <a:rPr lang="en-US" dirty="0" err="1"/>
              <a:t>Thess</a:t>
            </a:r>
            <a:r>
              <a:rPr lang="en-US" dirty="0"/>
              <a:t> 2:4</a:t>
            </a:r>
          </a:p>
          <a:p>
            <a:pPr lvl="2"/>
            <a:r>
              <a:rPr lang="en-US" dirty="0"/>
              <a:t>When they feel secure (covenants &amp; treaties) Dan 9:27</a:t>
            </a:r>
          </a:p>
          <a:p>
            <a:pPr lvl="2"/>
            <a:r>
              <a:rPr lang="en-US" dirty="0"/>
              <a:t>He will destroy many due to treachery (</a:t>
            </a:r>
            <a:r>
              <a:rPr lang="en-US" dirty="0" err="1"/>
              <a:t>Zech</a:t>
            </a:r>
            <a:r>
              <a:rPr lang="en-US" dirty="0"/>
              <a:t> 13:8)</a:t>
            </a:r>
          </a:p>
          <a:p>
            <a:pPr lvl="2"/>
            <a:r>
              <a:rPr lang="en-US" dirty="0"/>
              <a:t>Take his stand against Jesus</a:t>
            </a:r>
          </a:p>
          <a:p>
            <a:pPr lvl="2"/>
            <a:r>
              <a:rPr lang="en-US" dirty="0"/>
              <a:t>He will be destroyed (cast into lake of fire) (Rev 19:10-20)</a:t>
            </a:r>
          </a:p>
          <a:p>
            <a:pPr lvl="2"/>
            <a:r>
              <a:rPr lang="en-US" dirty="0"/>
              <a:t>The prince of princes (King of Kings) has the power </a:t>
            </a:r>
          </a:p>
        </p:txBody>
      </p:sp>
    </p:spTree>
    <p:extLst>
      <p:ext uri="{BB962C8B-B14F-4D97-AF65-F5344CB8AC3E}">
        <p14:creationId xmlns:p14="http://schemas.microsoft.com/office/powerpoint/2010/main" val="669859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Rise of a Leader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26 The vision is TRUE</a:t>
            </a:r>
          </a:p>
          <a:p>
            <a:pPr lvl="2"/>
            <a:r>
              <a:rPr lang="en-US" dirty="0"/>
              <a:t>Seal up the vision (Hidden, Secret)</a:t>
            </a:r>
          </a:p>
          <a:p>
            <a:pPr lvl="2"/>
            <a:r>
              <a:rPr lang="en-US" dirty="0"/>
              <a:t>Concerns the future</a:t>
            </a:r>
          </a:p>
          <a:p>
            <a:r>
              <a:rPr lang="en-US" dirty="0"/>
              <a:t>Vs 27 Daniel is exhausted – Luke 21:26</a:t>
            </a:r>
          </a:p>
          <a:p>
            <a:pPr lvl="2"/>
            <a:r>
              <a:rPr lang="en-US" dirty="0"/>
              <a:t>Lay in bed</a:t>
            </a:r>
          </a:p>
          <a:p>
            <a:pPr lvl="2"/>
            <a:r>
              <a:rPr lang="en-US" dirty="0"/>
              <a:t>Ill</a:t>
            </a:r>
          </a:p>
          <a:p>
            <a:pPr lvl="2"/>
            <a:r>
              <a:rPr lang="en-US" dirty="0" err="1"/>
              <a:t>Appaulled</a:t>
            </a:r>
            <a:endParaRPr lang="en-US" dirty="0"/>
          </a:p>
          <a:p>
            <a:pPr lvl="2"/>
            <a:r>
              <a:rPr lang="en-US" dirty="0"/>
              <a:t>Baffled</a:t>
            </a:r>
          </a:p>
        </p:txBody>
      </p:sp>
    </p:spTree>
    <p:extLst>
      <p:ext uri="{BB962C8B-B14F-4D97-AF65-F5344CB8AC3E}">
        <p14:creationId xmlns:p14="http://schemas.microsoft.com/office/powerpoint/2010/main" val="3046278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Then and Now - </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Like many prophecies – fulfillment now and fulfillment later.</a:t>
            </a:r>
          </a:p>
          <a:p>
            <a:r>
              <a:rPr lang="en-US" dirty="0"/>
              <a:t>Remember the church is not specifically mentioned in the OT per se.</a:t>
            </a:r>
          </a:p>
          <a:p>
            <a:r>
              <a:rPr lang="en-US" dirty="0"/>
              <a:t>Two major players – representing the little horn</a:t>
            </a:r>
          </a:p>
          <a:p>
            <a:pPr lvl="2"/>
            <a:r>
              <a:rPr lang="en-US" dirty="0"/>
              <a:t>Shorter term prophecy fulfillment – Antiochus IV </a:t>
            </a:r>
            <a:r>
              <a:rPr lang="en-US" dirty="0" err="1"/>
              <a:t>Epiphenes</a:t>
            </a:r>
            <a:endParaRPr lang="en-US" dirty="0"/>
          </a:p>
          <a:p>
            <a:pPr lvl="2"/>
            <a:r>
              <a:rPr lang="en-US" dirty="0"/>
              <a:t>Future term prophecy fulfillment - </a:t>
            </a:r>
            <a:r>
              <a:rPr lang="en-US" dirty="0" err="1"/>
              <a:t>AntiChrist</a:t>
            </a:r>
            <a:endParaRPr lang="en-US" dirty="0"/>
          </a:p>
        </p:txBody>
      </p:sp>
    </p:spTree>
    <p:extLst>
      <p:ext uri="{BB962C8B-B14F-4D97-AF65-F5344CB8AC3E}">
        <p14:creationId xmlns:p14="http://schemas.microsoft.com/office/powerpoint/2010/main" val="3557558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Antiochus Epiphanes - History </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Father- Antiochus III The Great – Seleucid Greece</a:t>
            </a:r>
          </a:p>
          <a:p>
            <a:pPr lvl="2"/>
            <a:r>
              <a:rPr lang="en-US" dirty="0"/>
              <a:t>Brother -  </a:t>
            </a:r>
            <a:r>
              <a:rPr lang="en-US" dirty="0" err="1"/>
              <a:t>Seleucus</a:t>
            </a:r>
            <a:r>
              <a:rPr lang="en-US" dirty="0"/>
              <a:t> IV </a:t>
            </a:r>
            <a:r>
              <a:rPr lang="en-US" dirty="0" err="1"/>
              <a:t>Philopator</a:t>
            </a:r>
            <a:r>
              <a:rPr lang="en-US" dirty="0"/>
              <a:t> became ruler in 187</a:t>
            </a:r>
          </a:p>
          <a:p>
            <a:pPr lvl="2"/>
            <a:r>
              <a:rPr lang="en-US" dirty="0"/>
              <a:t>Nephew -  Demetrius I </a:t>
            </a:r>
            <a:r>
              <a:rPr lang="en-US" dirty="0" err="1"/>
              <a:t>Soter</a:t>
            </a:r>
            <a:r>
              <a:rPr lang="en-US" dirty="0"/>
              <a:t>, the son and heir of </a:t>
            </a:r>
            <a:r>
              <a:rPr lang="en-US" dirty="0" err="1"/>
              <a:t>Seleucus</a:t>
            </a:r>
            <a:r>
              <a:rPr lang="en-US" dirty="0"/>
              <a:t> chosen over AE as heir Assassinated in 175</a:t>
            </a:r>
          </a:p>
          <a:p>
            <a:pPr lvl="2"/>
            <a:r>
              <a:rPr lang="en-US" dirty="0" err="1"/>
              <a:t>Seleucus</a:t>
            </a:r>
            <a:r>
              <a:rPr lang="en-US" dirty="0"/>
              <a:t> assassinated in 175</a:t>
            </a:r>
          </a:p>
          <a:p>
            <a:pPr lvl="2"/>
            <a:r>
              <a:rPr lang="en-US" dirty="0"/>
              <a:t>Assumed throne and killed the son of Demetrius I </a:t>
            </a:r>
            <a:r>
              <a:rPr lang="en-US" dirty="0" err="1"/>
              <a:t>Soter</a:t>
            </a:r>
            <a:r>
              <a:rPr lang="en-US" dirty="0"/>
              <a:t> in 170 to knock out last competitor</a:t>
            </a:r>
          </a:p>
          <a:p>
            <a:r>
              <a:rPr lang="en-US" dirty="0"/>
              <a:t>False Peace with Ptolemy / heirs – Attacked them in 170 and 168   almost completely took over Egypt</a:t>
            </a:r>
          </a:p>
        </p:txBody>
      </p:sp>
    </p:spTree>
    <p:extLst>
      <p:ext uri="{BB962C8B-B14F-4D97-AF65-F5344CB8AC3E}">
        <p14:creationId xmlns:p14="http://schemas.microsoft.com/office/powerpoint/2010/main" val="3392366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Antiochus Epiphanes - History </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AE changed the passive rule of Judea to a tyrannical rule</a:t>
            </a:r>
          </a:p>
          <a:p>
            <a:r>
              <a:rPr lang="en-US" dirty="0"/>
              <a:t>Jason the true High Priest led a small revolt with 1000 soldiers – drove out an AE sympathetic High Priest named Menelaus. </a:t>
            </a:r>
          </a:p>
          <a:p>
            <a:r>
              <a:rPr lang="en-US" dirty="0"/>
              <a:t>AE returns from Egypt in 168 and reinvades Jerusalem and sets Menelaus back up and starts killing Jews</a:t>
            </a:r>
          </a:p>
        </p:txBody>
      </p:sp>
    </p:spTree>
    <p:extLst>
      <p:ext uri="{BB962C8B-B14F-4D97-AF65-F5344CB8AC3E}">
        <p14:creationId xmlns:p14="http://schemas.microsoft.com/office/powerpoint/2010/main" val="4207868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Antiochus Epiphanes - History </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10000"/>
          </a:bodyPr>
          <a:lstStyle/>
          <a:p>
            <a:r>
              <a:rPr lang="en-US" dirty="0"/>
              <a:t>Father of AE started a ruler cult</a:t>
            </a:r>
          </a:p>
          <a:p>
            <a:pPr lvl="1"/>
            <a:r>
              <a:rPr lang="en-US" dirty="0"/>
              <a:t>Declared himself Epiphanes – “God Manifest” or “Glorious/</a:t>
            </a:r>
            <a:r>
              <a:rPr lang="en-US" dirty="0" err="1"/>
              <a:t>Illustrious”,Declared</a:t>
            </a:r>
            <a:r>
              <a:rPr lang="en-US" dirty="0"/>
              <a:t> himself – Bringer of Victories</a:t>
            </a:r>
          </a:p>
          <a:p>
            <a:pPr lvl="1"/>
            <a:r>
              <a:rPr lang="en-US" dirty="0"/>
              <a:t>Wanted people to worship him as Baal </a:t>
            </a:r>
            <a:r>
              <a:rPr lang="en-US" dirty="0" err="1"/>
              <a:t>Shamem</a:t>
            </a:r>
            <a:r>
              <a:rPr lang="en-US" dirty="0"/>
              <a:t> “Lord of Heaven” a perversion of Beelzebub</a:t>
            </a:r>
          </a:p>
          <a:p>
            <a:r>
              <a:rPr lang="en-US" dirty="0"/>
              <a:t>Syrian – </a:t>
            </a:r>
            <a:r>
              <a:rPr lang="en-US" dirty="0" err="1"/>
              <a:t>Seleucus</a:t>
            </a:r>
            <a:endParaRPr lang="en-US" dirty="0"/>
          </a:p>
          <a:p>
            <a:r>
              <a:rPr lang="en-US" dirty="0"/>
              <a:t>June 167 AE sends </a:t>
            </a:r>
            <a:r>
              <a:rPr lang="en-US" dirty="0" err="1"/>
              <a:t>Appolonius</a:t>
            </a:r>
            <a:r>
              <a:rPr lang="en-US" dirty="0"/>
              <a:t> against Jerusalem &amp; All Sacrifices cease  (Moses &amp; Aaron time over)</a:t>
            </a:r>
          </a:p>
        </p:txBody>
      </p:sp>
    </p:spTree>
    <p:extLst>
      <p:ext uri="{BB962C8B-B14F-4D97-AF65-F5344CB8AC3E}">
        <p14:creationId xmlns:p14="http://schemas.microsoft.com/office/powerpoint/2010/main" val="4452393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Antiochus Epiphanes - History </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First Fulfillment of Desolation of Temple “abomination of desolation.</a:t>
            </a:r>
          </a:p>
          <a:p>
            <a:pPr lvl="2"/>
            <a:r>
              <a:rPr lang="en-US" dirty="0"/>
              <a:t>December 15 or 25 167 BC  under orders </a:t>
            </a:r>
            <a:r>
              <a:rPr lang="en-US" dirty="0" err="1"/>
              <a:t>Appolonius</a:t>
            </a:r>
            <a:r>
              <a:rPr lang="en-US" dirty="0"/>
              <a:t> set up a heathen altar in the temple</a:t>
            </a:r>
          </a:p>
          <a:p>
            <a:pPr lvl="2"/>
            <a:r>
              <a:rPr lang="en-US" dirty="0"/>
              <a:t>Heathen sacrifices start in the holy of holies</a:t>
            </a:r>
          </a:p>
          <a:p>
            <a:pPr lvl="2"/>
            <a:r>
              <a:rPr lang="en-US" dirty="0"/>
              <a:t>Probably set up for Zeus(1 or 2 statues) or Baal</a:t>
            </a:r>
          </a:p>
        </p:txBody>
      </p:sp>
    </p:spTree>
    <p:extLst>
      <p:ext uri="{BB962C8B-B14F-4D97-AF65-F5344CB8AC3E}">
        <p14:creationId xmlns:p14="http://schemas.microsoft.com/office/powerpoint/2010/main" val="6365064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Antiochus Epiphanes - History </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The fulfillment of defeat</a:t>
            </a:r>
          </a:p>
          <a:p>
            <a:pPr lvl="2"/>
            <a:r>
              <a:rPr lang="en-US" dirty="0"/>
              <a:t>A priest named Mattathias begins a resistance </a:t>
            </a:r>
          </a:p>
          <a:p>
            <a:pPr lvl="3"/>
            <a:r>
              <a:rPr lang="en-US" dirty="0"/>
              <a:t>Son is Judas Maccabeus(the hammer)</a:t>
            </a:r>
          </a:p>
          <a:p>
            <a:pPr lvl="3"/>
            <a:r>
              <a:rPr lang="en-US" dirty="0"/>
              <a:t>Guerilla warfare. Judas Maccabeus takes over in 166 </a:t>
            </a:r>
          </a:p>
          <a:p>
            <a:pPr lvl="3"/>
            <a:r>
              <a:rPr lang="en-US" dirty="0"/>
              <a:t>Read the Torah and prayed with troops during breaks</a:t>
            </a:r>
          </a:p>
          <a:p>
            <a:pPr lvl="3"/>
            <a:r>
              <a:rPr lang="en-US" dirty="0"/>
              <a:t>Applied Joshua rules for warfare by obliteration</a:t>
            </a:r>
          </a:p>
          <a:p>
            <a:pPr lvl="3"/>
            <a:r>
              <a:rPr lang="en-US" dirty="0"/>
              <a:t>Recaptured all of Jerusalem other than </a:t>
            </a:r>
            <a:r>
              <a:rPr lang="en-US" dirty="0" err="1"/>
              <a:t>Acra</a:t>
            </a:r>
            <a:endParaRPr lang="en-US" dirty="0"/>
          </a:p>
          <a:p>
            <a:pPr lvl="2"/>
            <a:r>
              <a:rPr lang="en-US" dirty="0"/>
              <a:t>On Dec 25 164 a rededication of the temple happened</a:t>
            </a:r>
          </a:p>
          <a:p>
            <a:pPr lvl="3"/>
            <a:r>
              <a:rPr lang="en-US" dirty="0" err="1"/>
              <a:t>Hannuka</a:t>
            </a:r>
            <a:r>
              <a:rPr lang="en-US" dirty="0"/>
              <a:t> (dedication) Festival of Lights</a:t>
            </a:r>
          </a:p>
          <a:p>
            <a:pPr lvl="3"/>
            <a:r>
              <a:rPr lang="en-US" dirty="0"/>
              <a:t>Cleansed by the good priests</a:t>
            </a:r>
          </a:p>
        </p:txBody>
      </p:sp>
    </p:spTree>
    <p:extLst>
      <p:ext uri="{BB962C8B-B14F-4D97-AF65-F5344CB8AC3E}">
        <p14:creationId xmlns:p14="http://schemas.microsoft.com/office/powerpoint/2010/main" val="571334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Antiochus Epiphanes - History </a:t>
            </a:r>
          </a:p>
        </p:txBody>
      </p:sp>
      <p:graphicFrame>
        <p:nvGraphicFramePr>
          <p:cNvPr id="6" name="Table 6">
            <a:extLst>
              <a:ext uri="{FF2B5EF4-FFF2-40B4-BE49-F238E27FC236}">
                <a16:creationId xmlns:a16="http://schemas.microsoft.com/office/drawing/2014/main" id="{4B00AEA5-8340-4957-BE83-F220614D84CC}"/>
              </a:ext>
            </a:extLst>
          </p:cNvPr>
          <p:cNvGraphicFramePr>
            <a:graphicFrameLocks noGrp="1"/>
          </p:cNvGraphicFramePr>
          <p:nvPr>
            <p:ph idx="1"/>
            <p:extLst>
              <p:ext uri="{D42A27DB-BD31-4B8C-83A1-F6EECF244321}">
                <p14:modId xmlns:p14="http://schemas.microsoft.com/office/powerpoint/2010/main" val="770871935"/>
              </p:ext>
            </p:extLst>
          </p:nvPr>
        </p:nvGraphicFramePr>
        <p:xfrm>
          <a:off x="463550" y="1385888"/>
          <a:ext cx="8245475" cy="2595880"/>
        </p:xfrm>
        <a:graphic>
          <a:graphicData uri="http://schemas.openxmlformats.org/drawingml/2006/table">
            <a:tbl>
              <a:tblPr firstRow="1" bandRow="1">
                <a:tableStyleId>{5C22544A-7EE6-4342-B048-85BDC9FD1C3A}</a:tableStyleId>
              </a:tblPr>
              <a:tblGrid>
                <a:gridCol w="8245475">
                  <a:extLst>
                    <a:ext uri="{9D8B030D-6E8A-4147-A177-3AD203B41FA5}">
                      <a16:colId xmlns:a16="http://schemas.microsoft.com/office/drawing/2014/main" val="1576855287"/>
                    </a:ext>
                  </a:extLst>
                </a:gridCol>
              </a:tblGrid>
              <a:tr h="370840">
                <a:tc>
                  <a:txBody>
                    <a:bodyPr/>
                    <a:lstStyle/>
                    <a:p>
                      <a:r>
                        <a:rPr lang="en-US" dirty="0"/>
                        <a:t>Common Antiochus Epiphanes with Antichrist</a:t>
                      </a:r>
                    </a:p>
                  </a:txBody>
                  <a:tcPr/>
                </a:tc>
                <a:extLst>
                  <a:ext uri="{0D108BD9-81ED-4DB2-BD59-A6C34878D82A}">
                    <a16:rowId xmlns:a16="http://schemas.microsoft.com/office/drawing/2014/main" val="703198329"/>
                  </a:ext>
                </a:extLst>
              </a:tr>
              <a:tr h="370840">
                <a:tc>
                  <a:txBody>
                    <a:bodyPr/>
                    <a:lstStyle/>
                    <a:p>
                      <a:r>
                        <a:rPr lang="en-US" dirty="0"/>
                        <a:t>Both begin modestly but increase in power &amp; influence</a:t>
                      </a:r>
                    </a:p>
                  </a:txBody>
                  <a:tcPr/>
                </a:tc>
                <a:extLst>
                  <a:ext uri="{0D108BD9-81ED-4DB2-BD59-A6C34878D82A}">
                    <a16:rowId xmlns:a16="http://schemas.microsoft.com/office/drawing/2014/main" val="1553463692"/>
                  </a:ext>
                </a:extLst>
              </a:tr>
              <a:tr h="370840">
                <a:tc>
                  <a:txBody>
                    <a:bodyPr/>
                    <a:lstStyle/>
                    <a:p>
                      <a:r>
                        <a:rPr lang="en-US" dirty="0"/>
                        <a:t>Both blaspheme God with mouths that speak great things</a:t>
                      </a:r>
                    </a:p>
                  </a:txBody>
                  <a:tcPr/>
                </a:tc>
                <a:extLst>
                  <a:ext uri="{0D108BD9-81ED-4DB2-BD59-A6C34878D82A}">
                    <a16:rowId xmlns:a16="http://schemas.microsoft.com/office/drawing/2014/main" val="1492084037"/>
                  </a:ext>
                </a:extLst>
              </a:tr>
              <a:tr h="370840">
                <a:tc>
                  <a:txBody>
                    <a:bodyPr/>
                    <a:lstStyle/>
                    <a:p>
                      <a:r>
                        <a:rPr lang="en-US" dirty="0"/>
                        <a:t>Both persecute the Jews</a:t>
                      </a:r>
                    </a:p>
                  </a:txBody>
                  <a:tcPr/>
                </a:tc>
                <a:extLst>
                  <a:ext uri="{0D108BD9-81ED-4DB2-BD59-A6C34878D82A}">
                    <a16:rowId xmlns:a16="http://schemas.microsoft.com/office/drawing/2014/main" val="783256237"/>
                  </a:ext>
                </a:extLst>
              </a:tr>
              <a:tr h="370840">
                <a:tc>
                  <a:txBody>
                    <a:bodyPr/>
                    <a:lstStyle/>
                    <a:p>
                      <a:r>
                        <a:rPr lang="en-US" dirty="0"/>
                        <a:t>Both claim to be gods and put images in the temple</a:t>
                      </a:r>
                    </a:p>
                  </a:txBody>
                  <a:tcPr/>
                </a:tc>
                <a:extLst>
                  <a:ext uri="{0D108BD9-81ED-4DB2-BD59-A6C34878D82A}">
                    <a16:rowId xmlns:a16="http://schemas.microsoft.com/office/drawing/2014/main" val="1107304608"/>
                  </a:ext>
                </a:extLst>
              </a:tr>
              <a:tr h="370840">
                <a:tc>
                  <a:txBody>
                    <a:bodyPr/>
                    <a:lstStyle/>
                    <a:p>
                      <a:r>
                        <a:rPr lang="en-US" dirty="0"/>
                        <a:t>Both impose their own religion on the people</a:t>
                      </a:r>
                    </a:p>
                  </a:txBody>
                  <a:tcPr/>
                </a:tc>
                <a:extLst>
                  <a:ext uri="{0D108BD9-81ED-4DB2-BD59-A6C34878D82A}">
                    <a16:rowId xmlns:a16="http://schemas.microsoft.com/office/drawing/2014/main" val="1727743700"/>
                  </a:ext>
                </a:extLst>
              </a:tr>
              <a:tr h="370840">
                <a:tc>
                  <a:txBody>
                    <a:bodyPr/>
                    <a:lstStyle/>
                    <a:p>
                      <a:r>
                        <a:rPr lang="en-US" dirty="0"/>
                        <a:t>Both are opposed by a believing remnant that knows God</a:t>
                      </a:r>
                    </a:p>
                  </a:txBody>
                  <a:tcPr/>
                </a:tc>
                <a:extLst>
                  <a:ext uri="{0D108BD9-81ED-4DB2-BD59-A6C34878D82A}">
                    <a16:rowId xmlns:a16="http://schemas.microsoft.com/office/drawing/2014/main" val="3495769006"/>
                  </a:ext>
                </a:extLst>
              </a:tr>
            </a:tbl>
          </a:graphicData>
        </a:graphic>
      </p:graphicFrame>
    </p:spTree>
    <p:extLst>
      <p:ext uri="{BB962C8B-B14F-4D97-AF65-F5344CB8AC3E}">
        <p14:creationId xmlns:p14="http://schemas.microsoft.com/office/powerpoint/2010/main" val="40740951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Antiochus Epiphanes - History </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85000" lnSpcReduction="20000"/>
          </a:bodyPr>
          <a:lstStyle/>
          <a:p>
            <a:r>
              <a:rPr lang="en-US" dirty="0"/>
              <a:t>164 – War continues</a:t>
            </a:r>
          </a:p>
          <a:p>
            <a:pPr lvl="2"/>
            <a:r>
              <a:rPr lang="en-US" dirty="0"/>
              <a:t>Israel still attacked (elephants, towers and troops)</a:t>
            </a:r>
          </a:p>
          <a:p>
            <a:pPr lvl="2"/>
            <a:r>
              <a:rPr lang="en-US" dirty="0"/>
              <a:t>AE dies</a:t>
            </a:r>
          </a:p>
          <a:p>
            <a:pPr lvl="2"/>
            <a:r>
              <a:rPr lang="en-US" dirty="0"/>
              <a:t>Troops retreat</a:t>
            </a:r>
          </a:p>
          <a:p>
            <a:pPr lvl="2"/>
            <a:r>
              <a:rPr lang="en-US" dirty="0"/>
              <a:t>Judas Maccabeus aligns with Rome</a:t>
            </a:r>
          </a:p>
          <a:p>
            <a:pPr lvl="2"/>
            <a:r>
              <a:rPr lang="en-US" dirty="0"/>
              <a:t>JM is killed in battle</a:t>
            </a:r>
          </a:p>
          <a:p>
            <a:r>
              <a:rPr lang="en-US" dirty="0"/>
              <a:t>Jonathan – Brother takes over makes peace with new Seleucid king who installs him as high priest </a:t>
            </a:r>
            <a:r>
              <a:rPr lang="en-US"/>
              <a:t>(assassinated)</a:t>
            </a:r>
            <a:endParaRPr lang="en-US" dirty="0"/>
          </a:p>
          <a:p>
            <a:pPr lvl="2"/>
            <a:r>
              <a:rPr lang="en-US" dirty="0"/>
              <a:t>Resistance party is what becomes Pharisees</a:t>
            </a:r>
          </a:p>
          <a:p>
            <a:r>
              <a:rPr lang="en-US" dirty="0"/>
              <a:t>Nephew John from Simon(brother 2</a:t>
            </a:r>
            <a:r>
              <a:rPr lang="en-US" baseline="30000" dirty="0"/>
              <a:t>nd</a:t>
            </a:r>
            <a:r>
              <a:rPr lang="en-US" dirty="0"/>
              <a:t> high priest/assassinated) was basically founder of </a:t>
            </a:r>
            <a:r>
              <a:rPr lang="en-US" dirty="0" err="1"/>
              <a:t>Saduccees</a:t>
            </a:r>
            <a:endParaRPr lang="en-US" dirty="0"/>
          </a:p>
          <a:p>
            <a:pPr lvl="2"/>
            <a:endParaRPr lang="en-US" dirty="0"/>
          </a:p>
        </p:txBody>
      </p:sp>
    </p:spTree>
    <p:extLst>
      <p:ext uri="{BB962C8B-B14F-4D97-AF65-F5344CB8AC3E}">
        <p14:creationId xmlns:p14="http://schemas.microsoft.com/office/powerpoint/2010/main" val="2594248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8E49-EC49-4B22-AB96-EB1341E4D4FD}"/>
              </a:ext>
            </a:extLst>
          </p:cNvPr>
          <p:cNvSpPr>
            <a:spLocks noGrp="1"/>
          </p:cNvSpPr>
          <p:nvPr>
            <p:ph type="title"/>
          </p:nvPr>
        </p:nvSpPr>
        <p:spPr/>
        <p:txBody>
          <a:bodyPr/>
          <a:lstStyle/>
          <a:p>
            <a:r>
              <a:rPr lang="en-US" dirty="0"/>
              <a:t>Daniel 9</a:t>
            </a:r>
          </a:p>
        </p:txBody>
      </p:sp>
      <p:sp>
        <p:nvSpPr>
          <p:cNvPr id="3" name="Text Placeholder 2">
            <a:extLst>
              <a:ext uri="{FF2B5EF4-FFF2-40B4-BE49-F238E27FC236}">
                <a16:creationId xmlns:a16="http://schemas.microsoft.com/office/drawing/2014/main" id="{0E8880EB-F41A-47FE-8382-2B2B911591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84784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Setup</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20000"/>
          </a:bodyPr>
          <a:lstStyle/>
          <a:p>
            <a:r>
              <a:rPr lang="en-US" dirty="0"/>
              <a:t>Vs 1 First year of Darius the Mede (son of Xerxes/</a:t>
            </a:r>
            <a:r>
              <a:rPr lang="en-US" dirty="0" err="1"/>
              <a:t>Ahasuherus</a:t>
            </a:r>
            <a:r>
              <a:rPr lang="en-US" dirty="0"/>
              <a:t>)</a:t>
            </a:r>
          </a:p>
          <a:p>
            <a:r>
              <a:rPr lang="en-US" dirty="0"/>
              <a:t>Daniel around 80 years old</a:t>
            </a:r>
          </a:p>
          <a:p>
            <a:r>
              <a:rPr lang="en-US" dirty="0"/>
              <a:t>Israel has been in captivity about 69 years</a:t>
            </a:r>
          </a:p>
          <a:p>
            <a:r>
              <a:rPr lang="en-US" dirty="0"/>
              <a:t>Two Sections</a:t>
            </a:r>
          </a:p>
          <a:p>
            <a:pPr lvl="2"/>
            <a:r>
              <a:rPr lang="en-US" dirty="0"/>
              <a:t>Daniel’s Prayer – One of the greatest prayers in Scripture</a:t>
            </a:r>
          </a:p>
          <a:p>
            <a:pPr lvl="2"/>
            <a:r>
              <a:rPr lang="en-US" dirty="0"/>
              <a:t>God’s Answer to His Prayer</a:t>
            </a:r>
          </a:p>
          <a:p>
            <a:r>
              <a:rPr lang="en-US" dirty="0"/>
              <a:t>Vs 2 Daniel declares that the desolation of Jerusalem would last 70 years, ACCORDING TO JEREMIAH </a:t>
            </a:r>
          </a:p>
          <a:p>
            <a:pPr lvl="2"/>
            <a:r>
              <a:rPr lang="en-US" dirty="0" err="1"/>
              <a:t>Jer</a:t>
            </a:r>
            <a:r>
              <a:rPr lang="en-US" dirty="0"/>
              <a:t> 25:1-13, 2 Chronicles 36:15-21 (Ezra)</a:t>
            </a:r>
          </a:p>
          <a:p>
            <a:pPr lvl="2"/>
            <a:endParaRPr lang="en-US" dirty="0"/>
          </a:p>
        </p:txBody>
      </p:sp>
    </p:spTree>
    <p:extLst>
      <p:ext uri="{BB962C8B-B14F-4D97-AF65-F5344CB8AC3E}">
        <p14:creationId xmlns:p14="http://schemas.microsoft.com/office/powerpoint/2010/main" val="29260468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Epic Prayer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3 Upon discovery – “I turned to the Lord God” and </a:t>
            </a:r>
          </a:p>
          <a:p>
            <a:pPr lvl="3"/>
            <a:r>
              <a:rPr lang="en-US" dirty="0"/>
              <a:t>Pleaded</a:t>
            </a:r>
          </a:p>
          <a:p>
            <a:pPr lvl="3"/>
            <a:r>
              <a:rPr lang="en-US" dirty="0"/>
              <a:t>Prayer – Jonah 2:1-10</a:t>
            </a:r>
          </a:p>
          <a:p>
            <a:pPr lvl="3"/>
            <a:r>
              <a:rPr lang="en-US" dirty="0"/>
              <a:t>Petition</a:t>
            </a:r>
          </a:p>
          <a:p>
            <a:pPr lvl="3"/>
            <a:r>
              <a:rPr lang="en-US" dirty="0"/>
              <a:t>Fasting – Matt 4:2</a:t>
            </a:r>
          </a:p>
          <a:p>
            <a:pPr lvl="3"/>
            <a:r>
              <a:rPr lang="en-US" dirty="0"/>
              <a:t>Sackcloth/Ashes – Genesis 37:34, Jonah 3:6, Job 2:8James 4:10 </a:t>
            </a:r>
          </a:p>
          <a:p>
            <a:r>
              <a:rPr lang="en-US" dirty="0"/>
              <a:t>Vs 4 Prayed and confessed to the LORD MY GOD</a:t>
            </a:r>
          </a:p>
          <a:p>
            <a:pPr lvl="3"/>
            <a:r>
              <a:rPr lang="en-US" dirty="0"/>
              <a:t>Personal, Intimate, Humble, Submissive</a:t>
            </a:r>
          </a:p>
        </p:txBody>
      </p:sp>
    </p:spTree>
    <p:extLst>
      <p:ext uri="{BB962C8B-B14F-4D97-AF65-F5344CB8AC3E}">
        <p14:creationId xmlns:p14="http://schemas.microsoft.com/office/powerpoint/2010/main" val="2252922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Epic Prayer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20000"/>
          </a:bodyPr>
          <a:lstStyle/>
          <a:p>
            <a:r>
              <a:rPr lang="en-US" dirty="0"/>
              <a:t>Vs 4 “I prayed to the LORD MY GOD” and </a:t>
            </a:r>
          </a:p>
          <a:p>
            <a:pPr lvl="3"/>
            <a:r>
              <a:rPr lang="en-US" dirty="0"/>
              <a:t>Prayed – 1 </a:t>
            </a:r>
            <a:r>
              <a:rPr lang="en-US" dirty="0" err="1"/>
              <a:t>Thess</a:t>
            </a:r>
            <a:r>
              <a:rPr lang="en-US" dirty="0"/>
              <a:t> 5:17-18 – Deliberate, humble, sincere</a:t>
            </a:r>
          </a:p>
          <a:p>
            <a:pPr lvl="3"/>
            <a:r>
              <a:rPr lang="en-US" dirty="0"/>
              <a:t>Confessed – Yada –worship/revere with open/extended hands, cast out, bemoan by wringing of the hands, </a:t>
            </a:r>
          </a:p>
          <a:p>
            <a:pPr lvl="4"/>
            <a:r>
              <a:rPr lang="en-US" dirty="0"/>
              <a:t>1 : to tell or make known something such as something wrong or damaging to oneself </a:t>
            </a:r>
          </a:p>
          <a:p>
            <a:pPr lvl="4"/>
            <a:r>
              <a:rPr lang="en-US" dirty="0"/>
              <a:t>2 : to acknowledge (sin) to God</a:t>
            </a:r>
          </a:p>
          <a:p>
            <a:pPr lvl="4"/>
            <a:r>
              <a:rPr lang="en-US" dirty="0"/>
              <a:t>3 : to declare faith in or adherence to : profess</a:t>
            </a:r>
          </a:p>
          <a:p>
            <a:pPr lvl="3"/>
            <a:r>
              <a:rPr lang="en-US" dirty="0"/>
              <a:t>O Lord, the great and awesome God</a:t>
            </a:r>
          </a:p>
          <a:p>
            <a:pPr lvl="3"/>
            <a:r>
              <a:rPr lang="en-US" dirty="0"/>
              <a:t>Who keeps his Covenant of Love – Gen 17:1-22</a:t>
            </a:r>
          </a:p>
          <a:p>
            <a:pPr lvl="4"/>
            <a:r>
              <a:rPr lang="en-US" dirty="0"/>
              <a:t>With those </a:t>
            </a:r>
            <a:r>
              <a:rPr lang="en-US" dirty="0">
                <a:highlight>
                  <a:srgbClr val="FFFF00"/>
                </a:highlight>
              </a:rPr>
              <a:t>who love him</a:t>
            </a:r>
          </a:p>
          <a:p>
            <a:pPr lvl="4"/>
            <a:r>
              <a:rPr lang="en-US" dirty="0"/>
              <a:t>And </a:t>
            </a:r>
            <a:r>
              <a:rPr lang="en-US" dirty="0">
                <a:highlight>
                  <a:srgbClr val="FF8001"/>
                </a:highlight>
              </a:rPr>
              <a:t>obey his commands</a:t>
            </a:r>
          </a:p>
          <a:p>
            <a:endParaRPr lang="en-US" dirty="0">
              <a:highlight>
                <a:srgbClr val="FF8001"/>
              </a:highlight>
            </a:endParaRPr>
          </a:p>
        </p:txBody>
      </p:sp>
    </p:spTree>
    <p:extLst>
      <p:ext uri="{BB962C8B-B14F-4D97-AF65-F5344CB8AC3E}">
        <p14:creationId xmlns:p14="http://schemas.microsoft.com/office/powerpoint/2010/main" val="39161071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Epic Prayer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5 We are Guilty – Ex 32:31</a:t>
            </a:r>
          </a:p>
          <a:p>
            <a:pPr lvl="2"/>
            <a:r>
              <a:rPr lang="en-US" dirty="0"/>
              <a:t>We have sinned and done wrong</a:t>
            </a:r>
          </a:p>
          <a:p>
            <a:pPr lvl="2"/>
            <a:r>
              <a:rPr lang="en-US" dirty="0"/>
              <a:t>We have been wicked and rebelled</a:t>
            </a:r>
          </a:p>
          <a:p>
            <a:pPr lvl="2"/>
            <a:r>
              <a:rPr lang="en-US" dirty="0"/>
              <a:t>We have turned away from your commands and laws</a:t>
            </a:r>
          </a:p>
          <a:p>
            <a:r>
              <a:rPr lang="en-US" dirty="0"/>
              <a:t>Vs 6 We have not Listened – Jeremiah 25:2-11</a:t>
            </a:r>
          </a:p>
          <a:p>
            <a:pPr lvl="2"/>
            <a:r>
              <a:rPr lang="en-US" dirty="0"/>
              <a:t>Not to the Prophets</a:t>
            </a:r>
          </a:p>
          <a:p>
            <a:pPr lvl="2"/>
            <a:r>
              <a:rPr lang="en-US" dirty="0"/>
              <a:t>Word given to Kings, Princes, Fathers, and all the people</a:t>
            </a:r>
          </a:p>
          <a:p>
            <a:endParaRPr lang="en-US" dirty="0">
              <a:highlight>
                <a:srgbClr val="FF8001"/>
              </a:highlight>
            </a:endParaRPr>
          </a:p>
        </p:txBody>
      </p:sp>
    </p:spTree>
    <p:extLst>
      <p:ext uri="{BB962C8B-B14F-4D97-AF65-F5344CB8AC3E}">
        <p14:creationId xmlns:p14="http://schemas.microsoft.com/office/powerpoint/2010/main" val="14973295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Epic Prayer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7 Unfaithfulness Has a Price</a:t>
            </a:r>
          </a:p>
          <a:p>
            <a:pPr lvl="2"/>
            <a:r>
              <a:rPr lang="en-US" dirty="0"/>
              <a:t>God is righteous – Isaiah 5:16</a:t>
            </a:r>
          </a:p>
          <a:p>
            <a:pPr lvl="2"/>
            <a:r>
              <a:rPr lang="en-US" dirty="0"/>
              <a:t>The People are Covered in Shame Ezra 9:7, Job 10:15</a:t>
            </a:r>
          </a:p>
          <a:p>
            <a:pPr lvl="2"/>
            <a:r>
              <a:rPr lang="en-US" dirty="0"/>
              <a:t>Scattered because of unfaithfulness</a:t>
            </a:r>
          </a:p>
          <a:p>
            <a:r>
              <a:rPr lang="en-US" dirty="0"/>
              <a:t>Vs 8 Shame on Us</a:t>
            </a:r>
          </a:p>
          <a:p>
            <a:pPr lvl="2"/>
            <a:r>
              <a:rPr lang="en-US" dirty="0"/>
              <a:t>We (the whole people/kingdom) have sinned Rom 3:23</a:t>
            </a:r>
          </a:p>
          <a:p>
            <a:pPr lvl="2"/>
            <a:r>
              <a:rPr lang="en-US" dirty="0"/>
              <a:t>We are covered with shame as a result - 1 Kings 8:46-48</a:t>
            </a:r>
          </a:p>
        </p:txBody>
      </p:sp>
    </p:spTree>
    <p:extLst>
      <p:ext uri="{BB962C8B-B14F-4D97-AF65-F5344CB8AC3E}">
        <p14:creationId xmlns:p14="http://schemas.microsoft.com/office/powerpoint/2010/main" val="5244268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Epic Prayer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9 God is Merciful and Forgiving </a:t>
            </a:r>
          </a:p>
          <a:p>
            <a:pPr lvl="2"/>
            <a:r>
              <a:rPr lang="en-US" dirty="0" err="1"/>
              <a:t>Neh</a:t>
            </a:r>
            <a:r>
              <a:rPr lang="en-US" dirty="0"/>
              <a:t> 9:17, Num 14:18, </a:t>
            </a:r>
            <a:r>
              <a:rPr lang="en-US" dirty="0" err="1"/>
              <a:t>Deut</a:t>
            </a:r>
            <a:r>
              <a:rPr lang="en-US" dirty="0"/>
              <a:t> 4:31, Ex 34:6-7</a:t>
            </a:r>
          </a:p>
          <a:p>
            <a:r>
              <a:rPr lang="en-US" dirty="0"/>
              <a:t>Vs 10 We Have not Obeyed – Matt 23:29-32</a:t>
            </a:r>
          </a:p>
          <a:p>
            <a:r>
              <a:rPr lang="en-US" dirty="0"/>
              <a:t>Vs 11 We Chose to be Cursed – </a:t>
            </a:r>
            <a:r>
              <a:rPr lang="en-US" dirty="0" err="1"/>
              <a:t>Deut</a:t>
            </a:r>
            <a:r>
              <a:rPr lang="en-US" dirty="0"/>
              <a:t> 28:15-68, Isa 53:6</a:t>
            </a:r>
          </a:p>
          <a:p>
            <a:r>
              <a:rPr lang="en-US" dirty="0"/>
              <a:t>Vs 12 You Have fulfilled your Words</a:t>
            </a:r>
          </a:p>
          <a:p>
            <a:r>
              <a:rPr lang="en-US" dirty="0"/>
              <a:t>Vs 13 We Refused to Change Lev 26:14-46</a:t>
            </a:r>
          </a:p>
        </p:txBody>
      </p:sp>
    </p:spTree>
    <p:extLst>
      <p:ext uri="{BB962C8B-B14F-4D97-AF65-F5344CB8AC3E}">
        <p14:creationId xmlns:p14="http://schemas.microsoft.com/office/powerpoint/2010/main" val="739501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Epic Prayer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14 God will Judge righteously Ps 96:11-13</a:t>
            </a:r>
          </a:p>
          <a:p>
            <a:r>
              <a:rPr lang="en-US" dirty="0"/>
              <a:t>Vs 15 God made his name great with them </a:t>
            </a:r>
            <a:r>
              <a:rPr lang="en-US" dirty="0" err="1"/>
              <a:t>Jer</a:t>
            </a:r>
            <a:r>
              <a:rPr lang="en-US" dirty="0"/>
              <a:t> 32:17-</a:t>
            </a:r>
          </a:p>
          <a:p>
            <a:r>
              <a:rPr lang="en-US" dirty="0"/>
              <a:t>Vs 16 Beg for mercy because Jerusalem is His Ps 7:11, 2:6</a:t>
            </a:r>
          </a:p>
          <a:p>
            <a:r>
              <a:rPr lang="en-US" dirty="0"/>
              <a:t>Vs 17 For YOUR sake, look with favor</a:t>
            </a:r>
          </a:p>
          <a:p>
            <a:r>
              <a:rPr lang="en-US" dirty="0"/>
              <a:t>Vs 18 See the city that bears your Name, Have mercy</a:t>
            </a:r>
          </a:p>
          <a:p>
            <a:pPr lvl="2"/>
            <a:r>
              <a:rPr lang="en-US" dirty="0"/>
              <a:t>Luke 2:38, 21:28, Eph 1:7</a:t>
            </a:r>
          </a:p>
          <a:p>
            <a:r>
              <a:rPr lang="en-US" dirty="0"/>
              <a:t>Vs 19 Forgive Us – Ps 87:2,3, Ex 3:7, 5:1</a:t>
            </a:r>
          </a:p>
        </p:txBody>
      </p:sp>
    </p:spTree>
    <p:extLst>
      <p:ext uri="{BB962C8B-B14F-4D97-AF65-F5344CB8AC3E}">
        <p14:creationId xmlns:p14="http://schemas.microsoft.com/office/powerpoint/2010/main" val="40280789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 Heavenly Visitor</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20,21,22,23 Before his Prayer Ended…</a:t>
            </a:r>
          </a:p>
          <a:p>
            <a:pPr lvl="2"/>
            <a:r>
              <a:rPr lang="en-US" dirty="0"/>
              <a:t>Confessing for his sin and the sins of the people</a:t>
            </a:r>
          </a:p>
          <a:p>
            <a:pPr lvl="2"/>
            <a:r>
              <a:rPr lang="en-US" dirty="0"/>
              <a:t>Gabriel shows up at the time of evening sacrifice (3-4 pm)  plain daylight not in a dream or vision</a:t>
            </a:r>
          </a:p>
          <a:p>
            <a:pPr lvl="2"/>
            <a:r>
              <a:rPr lang="en-US" dirty="0"/>
              <a:t>I have now come to give you insight and understanding</a:t>
            </a:r>
          </a:p>
          <a:p>
            <a:pPr lvl="2"/>
            <a:r>
              <a:rPr lang="en-US" dirty="0"/>
              <a:t>An answer was given… I came to tell you 1 Cor 12:7-11</a:t>
            </a:r>
          </a:p>
          <a:p>
            <a:pPr lvl="2"/>
            <a:r>
              <a:rPr lang="en-US" dirty="0"/>
              <a:t>Because you are highly esteemed – WOW</a:t>
            </a:r>
          </a:p>
          <a:p>
            <a:pPr lvl="2"/>
            <a:r>
              <a:rPr lang="en-US" dirty="0"/>
              <a:t>Listen and learn because here it comes</a:t>
            </a:r>
          </a:p>
        </p:txBody>
      </p:sp>
    </p:spTree>
    <p:extLst>
      <p:ext uri="{BB962C8B-B14F-4D97-AF65-F5344CB8AC3E}">
        <p14:creationId xmlns:p14="http://schemas.microsoft.com/office/powerpoint/2010/main" val="7021245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Seventy Sevens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24 Seventy Sevens are decreed for the people and the holy city</a:t>
            </a:r>
          </a:p>
          <a:p>
            <a:pPr lvl="2"/>
            <a:r>
              <a:rPr lang="en-US" dirty="0"/>
              <a:t>To finish transgression</a:t>
            </a:r>
          </a:p>
          <a:p>
            <a:pPr lvl="2"/>
            <a:r>
              <a:rPr lang="en-US" dirty="0"/>
              <a:t>To put an end to sin</a:t>
            </a:r>
          </a:p>
          <a:p>
            <a:pPr lvl="2"/>
            <a:r>
              <a:rPr lang="en-US" dirty="0"/>
              <a:t>To atone for wickedness</a:t>
            </a:r>
          </a:p>
          <a:p>
            <a:pPr lvl="2"/>
            <a:r>
              <a:rPr lang="en-US" dirty="0"/>
              <a:t>To bring in everlasting righteousness</a:t>
            </a:r>
          </a:p>
          <a:p>
            <a:pPr lvl="2"/>
            <a:r>
              <a:rPr lang="en-US" dirty="0"/>
              <a:t>To seal up vision and prophecy</a:t>
            </a:r>
          </a:p>
          <a:p>
            <a:pPr lvl="2"/>
            <a:r>
              <a:rPr lang="en-US" dirty="0"/>
              <a:t>To anoint the most holy (a new Temple or anoint Jesus as Messiah, probably both) Romans 11:25-27</a:t>
            </a:r>
          </a:p>
        </p:txBody>
      </p:sp>
    </p:spTree>
    <p:extLst>
      <p:ext uri="{BB962C8B-B14F-4D97-AF65-F5344CB8AC3E}">
        <p14:creationId xmlns:p14="http://schemas.microsoft.com/office/powerpoint/2010/main" val="16910671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Seventy Sevens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fontScale="92500" lnSpcReduction="10000"/>
          </a:bodyPr>
          <a:lstStyle/>
          <a:p>
            <a:r>
              <a:rPr lang="en-US" dirty="0"/>
              <a:t>Seventy “Sevens” (weeks)  = 490 (Jeremiah reference indicates years)  70 years of desolation will end</a:t>
            </a:r>
          </a:p>
          <a:p>
            <a:r>
              <a:rPr lang="en-US" dirty="0"/>
              <a:t>Vs 25 There will be two periods begun with a decree to restore and rebuild Jerusalem 2 Chron 36, Ezra 1</a:t>
            </a:r>
          </a:p>
          <a:p>
            <a:pPr lvl="2"/>
            <a:r>
              <a:rPr lang="en-US" dirty="0"/>
              <a:t>Will be rebuilt but in times of trouble Ezra 6, 7</a:t>
            </a:r>
          </a:p>
          <a:p>
            <a:pPr lvl="2"/>
            <a:r>
              <a:rPr lang="en-US" dirty="0"/>
              <a:t>Seven sevens – 49 years Decree by Artaxerxes 445 – Rebuilding of Jerusalem by Nehemiah and Ezra </a:t>
            </a:r>
          </a:p>
          <a:p>
            <a:pPr lvl="2"/>
            <a:r>
              <a:rPr lang="en-US" dirty="0"/>
              <a:t>62 sevens – 434 years  Coming of the Anointed One (Triumphal Entry Luke 19:41-44</a:t>
            </a:r>
          </a:p>
          <a:p>
            <a:pPr lvl="2"/>
            <a:r>
              <a:rPr lang="en-US" dirty="0"/>
              <a:t>March 14, 445  -  April 6, 32AD</a:t>
            </a:r>
          </a:p>
        </p:txBody>
      </p:sp>
    </p:spTree>
    <p:extLst>
      <p:ext uri="{BB962C8B-B14F-4D97-AF65-F5344CB8AC3E}">
        <p14:creationId xmlns:p14="http://schemas.microsoft.com/office/powerpoint/2010/main" val="3515287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Seventy Sevens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26 After the 62 sevens</a:t>
            </a:r>
          </a:p>
          <a:p>
            <a:pPr lvl="2"/>
            <a:r>
              <a:rPr lang="en-US" dirty="0"/>
              <a:t>The Anointed One will be cut off and will have nothing</a:t>
            </a:r>
          </a:p>
          <a:p>
            <a:pPr lvl="3"/>
            <a:r>
              <a:rPr lang="en-US" dirty="0"/>
              <a:t>Jesus death, having no </a:t>
            </a:r>
            <a:r>
              <a:rPr lang="en-US" dirty="0" err="1"/>
              <a:t>posessions</a:t>
            </a:r>
            <a:endParaRPr lang="en-US" dirty="0"/>
          </a:p>
          <a:p>
            <a:pPr lvl="2"/>
            <a:r>
              <a:rPr lang="en-US" dirty="0"/>
              <a:t>Ruler will come and destroy the city and the temple</a:t>
            </a:r>
          </a:p>
          <a:p>
            <a:pPr lvl="3"/>
            <a:r>
              <a:rPr lang="en-US" dirty="0"/>
              <a:t>Titus 70 AD – Sacked &amp; burned city, killed 5 million Jews, and tore temple apart stone by stone</a:t>
            </a:r>
          </a:p>
          <a:p>
            <a:pPr lvl="2"/>
            <a:r>
              <a:rPr lang="en-US" dirty="0"/>
              <a:t>Ruler will come (alludes also to Antichrist)</a:t>
            </a:r>
          </a:p>
          <a:p>
            <a:pPr lvl="3"/>
            <a:r>
              <a:rPr lang="en-US" dirty="0"/>
              <a:t>End will come like a flood</a:t>
            </a:r>
          </a:p>
          <a:p>
            <a:pPr lvl="3"/>
            <a:r>
              <a:rPr lang="en-US" dirty="0"/>
              <a:t>Wars   Matthew 24:6-7</a:t>
            </a:r>
          </a:p>
          <a:p>
            <a:pPr lvl="3"/>
            <a:r>
              <a:rPr lang="en-US" dirty="0"/>
              <a:t>Desolations have been decreed</a:t>
            </a:r>
          </a:p>
        </p:txBody>
      </p:sp>
    </p:spTree>
    <p:extLst>
      <p:ext uri="{BB962C8B-B14F-4D97-AF65-F5344CB8AC3E}">
        <p14:creationId xmlns:p14="http://schemas.microsoft.com/office/powerpoint/2010/main" val="26127495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Seventy Sevens</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a:bodyPr>
          <a:lstStyle/>
          <a:p>
            <a:r>
              <a:rPr lang="en-US" dirty="0"/>
              <a:t>Vs 27 The covenant – final 7 </a:t>
            </a:r>
          </a:p>
          <a:p>
            <a:pPr lvl="2"/>
            <a:r>
              <a:rPr lang="en-US" dirty="0"/>
              <a:t>Covenant with many for a 7 year period: 1 </a:t>
            </a:r>
            <a:r>
              <a:rPr lang="en-US" dirty="0" err="1"/>
              <a:t>Thess</a:t>
            </a:r>
            <a:r>
              <a:rPr lang="en-US" dirty="0"/>
              <a:t> 5:3</a:t>
            </a:r>
          </a:p>
          <a:p>
            <a:pPr lvl="2"/>
            <a:r>
              <a:rPr lang="en-US" dirty="0"/>
              <a:t>In the middle of the 7 years </a:t>
            </a:r>
          </a:p>
          <a:p>
            <a:pPr lvl="3"/>
            <a:r>
              <a:rPr lang="en-US" dirty="0"/>
              <a:t>A sacrifice will be made in the holy wing of temple 2Thess 2:4</a:t>
            </a:r>
          </a:p>
          <a:p>
            <a:pPr lvl="3"/>
            <a:r>
              <a:rPr lang="en-US" dirty="0"/>
              <a:t>Set up an Abomination of Desolation: Likely an image of the beast/antichrist Rev 13:14-18 Matt 24:15-16</a:t>
            </a:r>
          </a:p>
          <a:p>
            <a:pPr lvl="3"/>
            <a:r>
              <a:rPr lang="en-US" dirty="0"/>
              <a:t>Stays until the decree is poured out on him (God is going to open a can on him)  Rev 19:20</a:t>
            </a:r>
          </a:p>
          <a:p>
            <a:r>
              <a:rPr lang="en-US" dirty="0"/>
              <a:t>WOW</a:t>
            </a:r>
          </a:p>
        </p:txBody>
      </p:sp>
    </p:spTree>
    <p:extLst>
      <p:ext uri="{BB962C8B-B14F-4D97-AF65-F5344CB8AC3E}">
        <p14:creationId xmlns:p14="http://schemas.microsoft.com/office/powerpoint/2010/main" val="28769830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8E49-EC49-4B22-AB96-EB1341E4D4FD}"/>
              </a:ext>
            </a:extLst>
          </p:cNvPr>
          <p:cNvSpPr>
            <a:spLocks noGrp="1"/>
          </p:cNvSpPr>
          <p:nvPr>
            <p:ph type="title"/>
          </p:nvPr>
        </p:nvSpPr>
        <p:spPr/>
        <p:txBody>
          <a:bodyPr/>
          <a:lstStyle/>
          <a:p>
            <a:r>
              <a:rPr lang="en-US" dirty="0"/>
              <a:t>Daniel 10</a:t>
            </a:r>
          </a:p>
        </p:txBody>
      </p:sp>
      <p:sp>
        <p:nvSpPr>
          <p:cNvPr id="3" name="Text Placeholder 2">
            <a:extLst>
              <a:ext uri="{FF2B5EF4-FFF2-40B4-BE49-F238E27FC236}">
                <a16:creationId xmlns:a16="http://schemas.microsoft.com/office/drawing/2014/main" id="{0E8880EB-F41A-47FE-8382-2B2B911591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131777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Another Vision </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Chapters 10-12 are all one vision</a:t>
            </a:r>
          </a:p>
          <a:p>
            <a:pPr lvl="2"/>
            <a:r>
              <a:rPr lang="en-US" dirty="0"/>
              <a:t>The Vision of the Anointed One</a:t>
            </a:r>
          </a:p>
          <a:p>
            <a:pPr lvl="2"/>
            <a:r>
              <a:rPr lang="en-US" dirty="0"/>
              <a:t>Chapter 10 – Intro to the Vision</a:t>
            </a:r>
          </a:p>
          <a:p>
            <a:pPr lvl="2"/>
            <a:r>
              <a:rPr lang="en-US" dirty="0"/>
              <a:t>Chapter 11 – The Vision Itself</a:t>
            </a:r>
          </a:p>
          <a:p>
            <a:pPr lvl="2"/>
            <a:r>
              <a:rPr lang="en-US" dirty="0"/>
              <a:t>Chapter 12 – An Epilogue or Postscript to the Vision</a:t>
            </a:r>
          </a:p>
          <a:p>
            <a:r>
              <a:rPr lang="en-US" dirty="0"/>
              <a:t>Vision</a:t>
            </a:r>
          </a:p>
          <a:p>
            <a:pPr lvl="2"/>
            <a:r>
              <a:rPr lang="en-US" dirty="0"/>
              <a:t>Much concerns the unseen spirit world</a:t>
            </a:r>
          </a:p>
          <a:p>
            <a:pPr lvl="3"/>
            <a:r>
              <a:rPr lang="en-US" dirty="0"/>
              <a:t>The scripture teaches that fallen angels and demonic spirits are real Luke 7:21, 8:2 Acts 19:12-13, Jude 1:6, 1 John 5:19</a:t>
            </a:r>
          </a:p>
        </p:txBody>
      </p:sp>
    </p:spTree>
    <p:extLst>
      <p:ext uri="{BB962C8B-B14F-4D97-AF65-F5344CB8AC3E}">
        <p14:creationId xmlns:p14="http://schemas.microsoft.com/office/powerpoint/2010/main" val="20121037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Time and Subject </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4" y="1386347"/>
            <a:ext cx="8246070" cy="3757153"/>
          </a:xfrm>
        </p:spPr>
        <p:txBody>
          <a:bodyPr>
            <a:normAutofit lnSpcReduction="10000"/>
          </a:bodyPr>
          <a:lstStyle/>
          <a:p>
            <a:r>
              <a:rPr lang="en-US" dirty="0"/>
              <a:t>Vs 1  </a:t>
            </a:r>
          </a:p>
          <a:p>
            <a:pPr lvl="2"/>
            <a:r>
              <a:rPr lang="en-US" dirty="0"/>
              <a:t>3</a:t>
            </a:r>
            <a:r>
              <a:rPr lang="en-US" baseline="30000" dirty="0"/>
              <a:t>rd</a:t>
            </a:r>
            <a:r>
              <a:rPr lang="en-US" dirty="0"/>
              <a:t> Year of Cyrus  - Mid 80’s</a:t>
            </a:r>
          </a:p>
          <a:p>
            <a:pPr lvl="2"/>
            <a:r>
              <a:rPr lang="en-US" dirty="0"/>
              <a:t>Concerned a great war</a:t>
            </a:r>
          </a:p>
          <a:p>
            <a:pPr lvl="2"/>
            <a:r>
              <a:rPr lang="en-US" dirty="0"/>
              <a:t>The understanding of the vision came immediate</a:t>
            </a:r>
          </a:p>
          <a:p>
            <a:r>
              <a:rPr lang="en-US" dirty="0"/>
              <a:t>Vs 2 Mourned for 21 days</a:t>
            </a:r>
          </a:p>
          <a:p>
            <a:r>
              <a:rPr lang="en-US" dirty="0"/>
              <a:t>Vs 3 Fasted  - only basic (no meat/wine) and no lotion until 21 days over Esther 4:1-4, </a:t>
            </a:r>
            <a:r>
              <a:rPr lang="en-US" dirty="0" err="1"/>
              <a:t>Neh</a:t>
            </a:r>
            <a:r>
              <a:rPr lang="en-US" dirty="0"/>
              <a:t> 9:1-3</a:t>
            </a:r>
          </a:p>
          <a:p>
            <a:r>
              <a:rPr lang="en-US" dirty="0"/>
              <a:t>Vs 4 Standing on the bank of the Tigris</a:t>
            </a:r>
          </a:p>
        </p:txBody>
      </p:sp>
    </p:spTree>
    <p:extLst>
      <p:ext uri="{BB962C8B-B14F-4D97-AF65-F5344CB8AC3E}">
        <p14:creationId xmlns:p14="http://schemas.microsoft.com/office/powerpoint/2010/main" val="21945303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lnSpcReduction="10000"/>
          </a:bodyPr>
          <a:lstStyle/>
          <a:p>
            <a:r>
              <a:rPr lang="en-US" dirty="0"/>
              <a:t>Vs 5 The Man – Lev 8:6-9, Rev 1:13 I Looked</a:t>
            </a:r>
          </a:p>
          <a:p>
            <a:pPr lvl="2"/>
            <a:r>
              <a:rPr lang="en-US" dirty="0"/>
              <a:t>Dressed in </a:t>
            </a:r>
            <a:r>
              <a:rPr lang="en-US" dirty="0" err="1"/>
              <a:t>linen,Belt</a:t>
            </a:r>
            <a:r>
              <a:rPr lang="en-US" dirty="0"/>
              <a:t> of the finest gold around his waist</a:t>
            </a:r>
          </a:p>
          <a:p>
            <a:pPr lvl="2"/>
            <a:r>
              <a:rPr lang="en-US" dirty="0"/>
              <a:t>Is this Jesus </a:t>
            </a:r>
          </a:p>
          <a:p>
            <a:pPr lvl="3"/>
            <a:r>
              <a:rPr lang="en-US" dirty="0"/>
              <a:t>He is in his priestly garments as Intercessor and Judge and Shepherd</a:t>
            </a:r>
          </a:p>
          <a:p>
            <a:r>
              <a:rPr lang="en-US" dirty="0"/>
              <a:t>Vs 6 Features – Matt 17:2, </a:t>
            </a:r>
          </a:p>
          <a:p>
            <a:pPr lvl="2"/>
            <a:r>
              <a:rPr lang="en-US" dirty="0"/>
              <a:t>Body – Green Peridot		Face – Lightening</a:t>
            </a:r>
          </a:p>
          <a:p>
            <a:pPr lvl="2"/>
            <a:r>
              <a:rPr lang="en-US" dirty="0"/>
              <a:t>Eyes – Flaming Torches	Arms/Legs – Burnished Bronze</a:t>
            </a:r>
          </a:p>
          <a:p>
            <a:pPr lvl="2"/>
            <a:r>
              <a:rPr lang="en-US" dirty="0"/>
              <a:t>Voice – sound of a multitude</a:t>
            </a:r>
          </a:p>
        </p:txBody>
      </p:sp>
    </p:spTree>
    <p:extLst>
      <p:ext uri="{BB962C8B-B14F-4D97-AF65-F5344CB8AC3E}">
        <p14:creationId xmlns:p14="http://schemas.microsoft.com/office/powerpoint/2010/main" val="27357050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lnSpcReduction="10000"/>
          </a:bodyPr>
          <a:lstStyle/>
          <a:p>
            <a:r>
              <a:rPr lang="en-US" dirty="0"/>
              <a:t>Vs 7,8,9 Alone</a:t>
            </a:r>
          </a:p>
          <a:p>
            <a:pPr lvl="2"/>
            <a:r>
              <a:rPr lang="en-US" dirty="0"/>
              <a:t>He was alone who saw the vision even though others there</a:t>
            </a:r>
          </a:p>
          <a:p>
            <a:pPr lvl="2"/>
            <a:r>
              <a:rPr lang="en-US" dirty="0"/>
              <a:t>Terror overwhelmed them and fled/hid</a:t>
            </a:r>
          </a:p>
          <a:p>
            <a:pPr lvl="2"/>
            <a:r>
              <a:rPr lang="en-US" dirty="0"/>
              <a:t>The men obviously felt the supernatural</a:t>
            </a:r>
          </a:p>
          <a:p>
            <a:pPr lvl="2"/>
            <a:r>
              <a:rPr lang="en-US" dirty="0"/>
              <a:t>Looking at the vision, he had no strength</a:t>
            </a:r>
          </a:p>
          <a:p>
            <a:pPr lvl="2"/>
            <a:r>
              <a:rPr lang="en-US" dirty="0"/>
              <a:t>Pale and helpless</a:t>
            </a:r>
          </a:p>
          <a:p>
            <a:pPr lvl="2"/>
            <a:r>
              <a:rPr lang="en-US" dirty="0"/>
              <a:t>While the man was speaking, Daniel fell into a deep sleep with his face to the ground. – Rev 1:17</a:t>
            </a:r>
          </a:p>
          <a:p>
            <a:pPr lvl="2"/>
            <a:r>
              <a:rPr lang="en-US" dirty="0"/>
              <a:t>Hand touched him and sat him up Matt 17:7</a:t>
            </a:r>
          </a:p>
        </p:txBody>
      </p:sp>
    </p:spTree>
    <p:extLst>
      <p:ext uri="{BB962C8B-B14F-4D97-AF65-F5344CB8AC3E}">
        <p14:creationId xmlns:p14="http://schemas.microsoft.com/office/powerpoint/2010/main" val="2647964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lnSpcReduction="10000"/>
          </a:bodyPr>
          <a:lstStyle/>
          <a:p>
            <a:r>
              <a:rPr lang="en-US" dirty="0"/>
              <a:t>Vs 11 Pay Attention</a:t>
            </a:r>
          </a:p>
          <a:p>
            <a:pPr lvl="2"/>
            <a:r>
              <a:rPr lang="en-US" dirty="0"/>
              <a:t>You are highly esteemed </a:t>
            </a:r>
          </a:p>
          <a:p>
            <a:pPr lvl="2"/>
            <a:r>
              <a:rPr lang="en-US" dirty="0"/>
              <a:t>Consider what I am about to say</a:t>
            </a:r>
          </a:p>
          <a:p>
            <a:pPr lvl="2"/>
            <a:r>
              <a:rPr lang="en-US" dirty="0"/>
              <a:t>He has been sent to Daniel</a:t>
            </a:r>
          </a:p>
          <a:p>
            <a:pPr lvl="2"/>
            <a:r>
              <a:rPr lang="en-US" dirty="0"/>
              <a:t>Daniel stands up</a:t>
            </a:r>
          </a:p>
          <a:p>
            <a:r>
              <a:rPr lang="en-US" dirty="0"/>
              <a:t>Vs 12 Do not be afraid</a:t>
            </a:r>
          </a:p>
          <a:p>
            <a:pPr lvl="2"/>
            <a:r>
              <a:rPr lang="en-US" dirty="0"/>
              <a:t>Since the first day (early in captivity),set your mind, gained understanding, humbled himself</a:t>
            </a:r>
          </a:p>
          <a:p>
            <a:pPr lvl="2"/>
            <a:r>
              <a:rPr lang="en-US" dirty="0"/>
              <a:t>Your words were heard, I came in response</a:t>
            </a:r>
          </a:p>
        </p:txBody>
      </p:sp>
    </p:spTree>
    <p:extLst>
      <p:ext uri="{BB962C8B-B14F-4D97-AF65-F5344CB8AC3E}">
        <p14:creationId xmlns:p14="http://schemas.microsoft.com/office/powerpoint/2010/main" val="17513059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13 A war beginning – Eph 2:2, Eph 6:11-12</a:t>
            </a:r>
          </a:p>
          <a:p>
            <a:pPr lvl="2"/>
            <a:r>
              <a:rPr lang="en-US" dirty="0"/>
              <a:t>Prince of the Persian kingdom resisted him 21 days</a:t>
            </a:r>
          </a:p>
          <a:p>
            <a:pPr lvl="3"/>
            <a:r>
              <a:rPr lang="en-US" dirty="0"/>
              <a:t>Fallen angel or evil spirit</a:t>
            </a:r>
          </a:p>
          <a:p>
            <a:pPr lvl="2"/>
            <a:r>
              <a:rPr lang="en-US" dirty="0"/>
              <a:t>Michael came to help</a:t>
            </a:r>
          </a:p>
          <a:p>
            <a:r>
              <a:rPr lang="en-US" dirty="0"/>
              <a:t>Vs 14 The Target</a:t>
            </a:r>
          </a:p>
          <a:p>
            <a:pPr lvl="2"/>
            <a:r>
              <a:rPr lang="en-US" dirty="0"/>
              <a:t>He has come to explain what will happen to your people</a:t>
            </a:r>
          </a:p>
          <a:p>
            <a:pPr lvl="2"/>
            <a:r>
              <a:rPr lang="en-US" dirty="0"/>
              <a:t>Concerns the future</a:t>
            </a:r>
          </a:p>
          <a:p>
            <a:r>
              <a:rPr lang="en-US" dirty="0"/>
              <a:t>Vs 15 Daniel could not stand or talk</a:t>
            </a:r>
          </a:p>
        </p:txBody>
      </p:sp>
    </p:spTree>
    <p:extLst>
      <p:ext uri="{BB962C8B-B14F-4D97-AF65-F5344CB8AC3E}">
        <p14:creationId xmlns:p14="http://schemas.microsoft.com/office/powerpoint/2010/main" val="6912281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fontScale="92500" lnSpcReduction="10000"/>
          </a:bodyPr>
          <a:lstStyle/>
          <a:p>
            <a:r>
              <a:rPr lang="en-US" dirty="0"/>
              <a:t>Vs 16-18 Someone Else Touched Me – Isaiah 6:1-8</a:t>
            </a:r>
          </a:p>
          <a:p>
            <a:pPr lvl="2"/>
            <a:r>
              <a:rPr lang="en-US" dirty="0"/>
              <a:t>The one who looked like a man (Jesus)</a:t>
            </a:r>
          </a:p>
          <a:p>
            <a:pPr lvl="3"/>
            <a:r>
              <a:rPr lang="en-US" dirty="0"/>
              <a:t>Touched his lips</a:t>
            </a:r>
          </a:p>
          <a:p>
            <a:pPr lvl="3"/>
            <a:r>
              <a:rPr lang="en-US" dirty="0"/>
              <a:t>Daniel speaks – I am overcome with anguish, I am helpless</a:t>
            </a:r>
          </a:p>
          <a:p>
            <a:pPr lvl="3"/>
            <a:r>
              <a:rPr lang="en-US" dirty="0"/>
              <a:t>How can I talk with you. My strength is gone. I can’t breathe</a:t>
            </a:r>
          </a:p>
          <a:p>
            <a:pPr lvl="3"/>
            <a:r>
              <a:rPr lang="en-US" dirty="0"/>
              <a:t>The man touched him and gave me strength</a:t>
            </a:r>
          </a:p>
          <a:p>
            <a:r>
              <a:rPr lang="en-US" dirty="0"/>
              <a:t>Vs 19 God Loves You</a:t>
            </a:r>
          </a:p>
          <a:p>
            <a:pPr lvl="2"/>
            <a:r>
              <a:rPr lang="en-US" dirty="0"/>
              <a:t>Highly esteemed</a:t>
            </a:r>
          </a:p>
          <a:p>
            <a:pPr lvl="2"/>
            <a:r>
              <a:rPr lang="en-US" dirty="0"/>
              <a:t>Peace, Be strong – John 14:27, Eph 6:10</a:t>
            </a:r>
          </a:p>
          <a:p>
            <a:pPr lvl="2"/>
            <a:r>
              <a:rPr lang="en-US" dirty="0"/>
              <a:t>Speak Lord (like Samuel) </a:t>
            </a:r>
          </a:p>
        </p:txBody>
      </p:sp>
    </p:spTree>
    <p:extLst>
      <p:ext uri="{BB962C8B-B14F-4D97-AF65-F5344CB8AC3E}">
        <p14:creationId xmlns:p14="http://schemas.microsoft.com/office/powerpoint/2010/main" val="32245016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20 Do you know why I have come</a:t>
            </a:r>
          </a:p>
          <a:p>
            <a:pPr lvl="2"/>
            <a:r>
              <a:rPr lang="en-US" dirty="0"/>
              <a:t>He would return to fight against the prince of Persia</a:t>
            </a:r>
          </a:p>
          <a:p>
            <a:pPr lvl="2"/>
            <a:r>
              <a:rPr lang="en-US" dirty="0"/>
              <a:t>Prince of Greece will come</a:t>
            </a:r>
          </a:p>
          <a:p>
            <a:pPr lvl="2"/>
            <a:r>
              <a:rPr lang="en-US" dirty="0"/>
              <a:t>One evil spirit will replace the other</a:t>
            </a:r>
          </a:p>
          <a:p>
            <a:r>
              <a:rPr lang="en-US" dirty="0"/>
              <a:t>Vs 21 I will tell you what is written in the Book of Truth</a:t>
            </a:r>
          </a:p>
          <a:p>
            <a:pPr lvl="2"/>
            <a:r>
              <a:rPr lang="en-US" dirty="0"/>
              <a:t>Michael is your prince</a:t>
            </a:r>
          </a:p>
        </p:txBody>
      </p:sp>
    </p:spTree>
    <p:extLst>
      <p:ext uri="{BB962C8B-B14F-4D97-AF65-F5344CB8AC3E}">
        <p14:creationId xmlns:p14="http://schemas.microsoft.com/office/powerpoint/2010/main" val="12854236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8E49-EC49-4B22-AB96-EB1341E4D4FD}"/>
              </a:ext>
            </a:extLst>
          </p:cNvPr>
          <p:cNvSpPr>
            <a:spLocks noGrp="1"/>
          </p:cNvSpPr>
          <p:nvPr>
            <p:ph type="title"/>
          </p:nvPr>
        </p:nvSpPr>
        <p:spPr/>
        <p:txBody>
          <a:bodyPr/>
          <a:lstStyle/>
          <a:p>
            <a:r>
              <a:rPr lang="en-US" dirty="0"/>
              <a:t>Daniel 11</a:t>
            </a:r>
          </a:p>
        </p:txBody>
      </p:sp>
      <p:sp>
        <p:nvSpPr>
          <p:cNvPr id="3" name="Text Placeholder 2">
            <a:extLst>
              <a:ext uri="{FF2B5EF4-FFF2-40B4-BE49-F238E27FC236}">
                <a16:creationId xmlns:a16="http://schemas.microsoft.com/office/drawing/2014/main" id="{0E8880EB-F41A-47FE-8382-2B2B911591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61021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Chapter is 45 verses</a:t>
            </a:r>
          </a:p>
          <a:p>
            <a:pPr lvl="2"/>
            <a:r>
              <a:rPr lang="en-US" dirty="0"/>
              <a:t>35 verses of historical background</a:t>
            </a:r>
          </a:p>
          <a:p>
            <a:pPr lvl="3"/>
            <a:r>
              <a:rPr lang="en-US" dirty="0" err="1"/>
              <a:t>Forshadow</a:t>
            </a:r>
            <a:r>
              <a:rPr lang="en-US" dirty="0"/>
              <a:t> future events</a:t>
            </a:r>
          </a:p>
          <a:p>
            <a:pPr lvl="2"/>
            <a:r>
              <a:rPr lang="en-US" dirty="0"/>
              <a:t>10 verses of future prophecy</a:t>
            </a:r>
          </a:p>
          <a:p>
            <a:r>
              <a:rPr lang="en-US" dirty="0"/>
              <a:t>Vs 1-2 The Persians</a:t>
            </a:r>
          </a:p>
          <a:p>
            <a:pPr lvl="2"/>
            <a:r>
              <a:rPr lang="en-US" dirty="0"/>
              <a:t>After Cyrus – 4 more kings will arise</a:t>
            </a:r>
          </a:p>
          <a:p>
            <a:pPr lvl="2"/>
            <a:r>
              <a:rPr lang="en-US" dirty="0"/>
              <a:t>The fourth (Xerxes) will be richer and power from wealth</a:t>
            </a:r>
          </a:p>
          <a:p>
            <a:pPr lvl="2"/>
            <a:r>
              <a:rPr lang="en-US" dirty="0"/>
              <a:t>Stir up against the Greeks (Athens and Sparta)</a:t>
            </a:r>
          </a:p>
        </p:txBody>
      </p:sp>
    </p:spTree>
    <p:extLst>
      <p:ext uri="{BB962C8B-B14F-4D97-AF65-F5344CB8AC3E}">
        <p14:creationId xmlns:p14="http://schemas.microsoft.com/office/powerpoint/2010/main" val="18341996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3-6 The Greeks</a:t>
            </a:r>
          </a:p>
          <a:p>
            <a:pPr lvl="2"/>
            <a:r>
              <a:rPr lang="en-US" dirty="0"/>
              <a:t>A mighty king (Alexander) will appear</a:t>
            </a:r>
          </a:p>
          <a:p>
            <a:pPr lvl="2"/>
            <a:r>
              <a:rPr lang="en-US" dirty="0"/>
              <a:t>Will rule with great power and do as he pleases</a:t>
            </a:r>
          </a:p>
          <a:p>
            <a:pPr lvl="2"/>
            <a:r>
              <a:rPr lang="en-US" dirty="0"/>
              <a:t>Empire will be broken into 4 pieces /winds (spirits)</a:t>
            </a:r>
          </a:p>
          <a:p>
            <a:pPr lvl="2"/>
            <a:r>
              <a:rPr lang="en-US" dirty="0"/>
              <a:t>King of the South will become strong</a:t>
            </a:r>
          </a:p>
          <a:p>
            <a:pPr lvl="3"/>
            <a:r>
              <a:rPr lang="en-US" dirty="0"/>
              <a:t>Ptolemy made alliance with </a:t>
            </a:r>
            <a:r>
              <a:rPr lang="en-US" dirty="0" err="1"/>
              <a:t>Seleucus</a:t>
            </a:r>
            <a:endParaRPr lang="en-US" dirty="0"/>
          </a:p>
          <a:p>
            <a:pPr lvl="3"/>
            <a:r>
              <a:rPr lang="en-US" dirty="0"/>
              <a:t>Bernice (daughter) given to Antiochus but already married to Laodice. Divorced Laodice. Then changed Bernice status to concubine and remarried Laodice then had Bernice killed </a:t>
            </a:r>
          </a:p>
        </p:txBody>
      </p:sp>
    </p:spTree>
    <p:extLst>
      <p:ext uri="{BB962C8B-B14F-4D97-AF65-F5344CB8AC3E}">
        <p14:creationId xmlns:p14="http://schemas.microsoft.com/office/powerpoint/2010/main" val="46303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7 War between South and North</a:t>
            </a:r>
          </a:p>
          <a:p>
            <a:pPr lvl="2"/>
            <a:r>
              <a:rPr lang="en-US" dirty="0"/>
              <a:t>Brother of Bernice – Ptolemy </a:t>
            </a:r>
            <a:r>
              <a:rPr lang="en-US" dirty="0" err="1"/>
              <a:t>Euergetes</a:t>
            </a:r>
            <a:r>
              <a:rPr lang="en-US" dirty="0"/>
              <a:t> takes throne</a:t>
            </a:r>
          </a:p>
          <a:p>
            <a:pPr lvl="2"/>
            <a:r>
              <a:rPr lang="en-US" dirty="0"/>
              <a:t>Attached Seleucia where Laodice was</a:t>
            </a:r>
          </a:p>
          <a:p>
            <a:pPr lvl="2"/>
            <a:r>
              <a:rPr lang="en-US" dirty="0"/>
              <a:t>Wins, captures Laodice and kills her</a:t>
            </a:r>
          </a:p>
          <a:p>
            <a:pPr lvl="2"/>
            <a:r>
              <a:rPr lang="en-US" dirty="0"/>
              <a:t>Seized their gods and captured silver and gold</a:t>
            </a:r>
          </a:p>
          <a:p>
            <a:pPr lvl="3"/>
            <a:r>
              <a:rPr lang="en-US" dirty="0"/>
              <a:t>4000 talents of gold, 40000 talents of silver, 2500 Syrian idols</a:t>
            </a:r>
          </a:p>
          <a:p>
            <a:pPr lvl="2"/>
            <a:r>
              <a:rPr lang="en-US" dirty="0"/>
              <a:t>Taken back to Egypt and left the North alone</a:t>
            </a:r>
          </a:p>
        </p:txBody>
      </p:sp>
    </p:spTree>
    <p:extLst>
      <p:ext uri="{BB962C8B-B14F-4D97-AF65-F5344CB8AC3E}">
        <p14:creationId xmlns:p14="http://schemas.microsoft.com/office/powerpoint/2010/main" val="35979206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lnSpcReduction="10000"/>
          </a:bodyPr>
          <a:lstStyle/>
          <a:p>
            <a:r>
              <a:rPr lang="en-US" dirty="0"/>
              <a:t>Vs 9-10 The North Strikes Back</a:t>
            </a:r>
          </a:p>
          <a:p>
            <a:pPr lvl="2"/>
            <a:r>
              <a:rPr lang="en-US" dirty="0"/>
              <a:t>North (Syrian- </a:t>
            </a:r>
            <a:r>
              <a:rPr lang="en-US" dirty="0" err="1"/>
              <a:t>Callinicus</a:t>
            </a:r>
            <a:r>
              <a:rPr lang="en-US" dirty="0"/>
              <a:t>) will invade the South but retreat</a:t>
            </a:r>
          </a:p>
          <a:p>
            <a:pPr lvl="2"/>
            <a:r>
              <a:rPr lang="en-US" dirty="0"/>
              <a:t>Sons (</a:t>
            </a:r>
            <a:r>
              <a:rPr lang="en-US" dirty="0" err="1"/>
              <a:t>Ceaunus</a:t>
            </a:r>
            <a:r>
              <a:rPr lang="en-US" dirty="0"/>
              <a:t> and Antiochus the Great) will prepare for war and sweep in like a flood and carry the battle as far as his fortress – Defeats Egyptians at Gaza and considers trying to conquer the entire nation</a:t>
            </a:r>
          </a:p>
          <a:p>
            <a:r>
              <a:rPr lang="en-US" dirty="0"/>
              <a:t>Vs 11 The South comes back</a:t>
            </a:r>
          </a:p>
          <a:p>
            <a:pPr lvl="2"/>
            <a:r>
              <a:rPr lang="en-US" dirty="0"/>
              <a:t>South (Ptolemy </a:t>
            </a:r>
            <a:r>
              <a:rPr lang="en-US" dirty="0" err="1"/>
              <a:t>Philopater</a:t>
            </a:r>
            <a:r>
              <a:rPr lang="en-US" dirty="0"/>
              <a:t>) will march against the North with a large army and will defeat it</a:t>
            </a:r>
          </a:p>
        </p:txBody>
      </p:sp>
    </p:spTree>
    <p:extLst>
      <p:ext uri="{BB962C8B-B14F-4D97-AF65-F5344CB8AC3E}">
        <p14:creationId xmlns:p14="http://schemas.microsoft.com/office/powerpoint/2010/main" val="35590030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fontScale="92500"/>
          </a:bodyPr>
          <a:lstStyle/>
          <a:p>
            <a:r>
              <a:rPr lang="en-US" dirty="0"/>
              <a:t>Vs 12 Pride goes before destruction</a:t>
            </a:r>
          </a:p>
          <a:p>
            <a:pPr lvl="2"/>
            <a:r>
              <a:rPr lang="en-US" dirty="0"/>
              <a:t>Ptolemy </a:t>
            </a:r>
            <a:r>
              <a:rPr lang="en-US" dirty="0" err="1"/>
              <a:t>Philopater</a:t>
            </a:r>
            <a:r>
              <a:rPr lang="en-US" dirty="0"/>
              <a:t> killed 10000 Syrians and took several thousand prisoners</a:t>
            </a:r>
          </a:p>
          <a:p>
            <a:pPr lvl="2"/>
            <a:r>
              <a:rPr lang="en-US" dirty="0"/>
              <a:t>Overcome with pride – did not follow up on his great victory</a:t>
            </a:r>
          </a:p>
          <a:p>
            <a:pPr lvl="2"/>
            <a:r>
              <a:rPr lang="en-US" dirty="0"/>
              <a:t>He signs a peace treaty with Antiochus the Great and returned home to receive glory and have a good time</a:t>
            </a:r>
          </a:p>
          <a:p>
            <a:r>
              <a:rPr lang="en-US" dirty="0"/>
              <a:t>Vs 13 The peace treaty is broken when Ptolemy Epiphanes (5 </a:t>
            </a:r>
            <a:r>
              <a:rPr lang="en-US" dirty="0" err="1"/>
              <a:t>yrs</a:t>
            </a:r>
            <a:r>
              <a:rPr lang="en-US" dirty="0"/>
              <a:t> old) is made king – Smelled easy victory</a:t>
            </a:r>
          </a:p>
        </p:txBody>
      </p:sp>
    </p:spTree>
    <p:extLst>
      <p:ext uri="{BB962C8B-B14F-4D97-AF65-F5344CB8AC3E}">
        <p14:creationId xmlns:p14="http://schemas.microsoft.com/office/powerpoint/2010/main" val="24274111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lnSpcReduction="10000"/>
          </a:bodyPr>
          <a:lstStyle/>
          <a:p>
            <a:r>
              <a:rPr lang="en-US" dirty="0"/>
              <a:t>Vs 14-16 The Boy King has no chance</a:t>
            </a:r>
          </a:p>
          <a:p>
            <a:pPr lvl="2"/>
            <a:r>
              <a:rPr lang="en-US" dirty="0"/>
              <a:t>The King of North will come and build siege ramps</a:t>
            </a:r>
          </a:p>
          <a:p>
            <a:pPr lvl="2"/>
            <a:r>
              <a:rPr lang="en-US" dirty="0"/>
              <a:t>Takes a major stronghold (Sidon)</a:t>
            </a:r>
          </a:p>
          <a:p>
            <a:pPr lvl="2"/>
            <a:r>
              <a:rPr lang="en-US" dirty="0"/>
              <a:t>The King of the North will do as he pleases</a:t>
            </a:r>
          </a:p>
          <a:p>
            <a:r>
              <a:rPr lang="en-US" dirty="0"/>
              <a:t>Vs 17 False Peace Treaty </a:t>
            </a:r>
            <a:r>
              <a:rPr lang="en-US" dirty="0" err="1"/>
              <a:t>Jer</a:t>
            </a:r>
            <a:r>
              <a:rPr lang="en-US" dirty="0"/>
              <a:t> 6:14</a:t>
            </a:r>
          </a:p>
          <a:p>
            <a:pPr lvl="2"/>
            <a:r>
              <a:rPr lang="en-US" dirty="0"/>
              <a:t> Signs peace treaty with the Boy King (now 7)</a:t>
            </a:r>
          </a:p>
          <a:p>
            <a:pPr lvl="2"/>
            <a:r>
              <a:rPr lang="en-US" dirty="0"/>
              <a:t>Gave daughter (Cleopatra, not that one 13 – 14 </a:t>
            </a:r>
            <a:r>
              <a:rPr lang="en-US" dirty="0" err="1"/>
              <a:t>yrs</a:t>
            </a:r>
            <a:r>
              <a:rPr lang="en-US" dirty="0"/>
              <a:t> old) to try to overthrow kingdom</a:t>
            </a:r>
          </a:p>
          <a:p>
            <a:pPr lvl="2"/>
            <a:r>
              <a:rPr lang="en-US" dirty="0"/>
              <a:t>Does not succeed, loyal to husband </a:t>
            </a:r>
            <a:r>
              <a:rPr lang="en-US"/>
              <a:t>and Egypt</a:t>
            </a:r>
            <a:endParaRPr lang="en-US" dirty="0"/>
          </a:p>
        </p:txBody>
      </p:sp>
    </p:spTree>
    <p:extLst>
      <p:ext uri="{BB962C8B-B14F-4D97-AF65-F5344CB8AC3E}">
        <p14:creationId xmlns:p14="http://schemas.microsoft.com/office/powerpoint/2010/main" val="27099403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18 In Come the Romans </a:t>
            </a:r>
          </a:p>
          <a:p>
            <a:pPr lvl="2"/>
            <a:r>
              <a:rPr lang="en-US" dirty="0"/>
              <a:t>Antiochus would abandon his plan to take Egypt and go after the coastlands.</a:t>
            </a:r>
          </a:p>
          <a:p>
            <a:pPr lvl="2"/>
            <a:r>
              <a:rPr lang="en-US" dirty="0"/>
              <a:t>Successful at first but a commander would end his rampage He would reap what he sowed</a:t>
            </a:r>
          </a:p>
          <a:p>
            <a:pPr lvl="2"/>
            <a:r>
              <a:rPr lang="en-US" dirty="0"/>
              <a:t>300 ship navy. Goes up the Med Sea. Most Roman control</a:t>
            </a:r>
          </a:p>
          <a:p>
            <a:pPr lvl="2"/>
            <a:r>
              <a:rPr lang="en-US" dirty="0"/>
              <a:t>Romans commissioned a commander to take a fleet of ship and then sinks most of Syrian navy.</a:t>
            </a:r>
          </a:p>
        </p:txBody>
      </p:sp>
    </p:spTree>
    <p:extLst>
      <p:ext uri="{BB962C8B-B14F-4D97-AF65-F5344CB8AC3E}">
        <p14:creationId xmlns:p14="http://schemas.microsoft.com/office/powerpoint/2010/main" val="29445952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19 The Tax Man Cometh</a:t>
            </a:r>
          </a:p>
          <a:p>
            <a:pPr lvl="2"/>
            <a:r>
              <a:rPr lang="en-US" dirty="0"/>
              <a:t>Antiochus returns to his own country following defeat</a:t>
            </a:r>
          </a:p>
          <a:p>
            <a:pPr lvl="2"/>
            <a:r>
              <a:rPr lang="en-US" dirty="0"/>
              <a:t>Tries to make peace, but comes at a high price</a:t>
            </a:r>
          </a:p>
          <a:p>
            <a:pPr lvl="2"/>
            <a:r>
              <a:rPr lang="en-US" dirty="0"/>
              <a:t>Gives up most of Europe, big chunk of Asia and all but 10 warships, a big one time chunk of money, and heavy taxes for 12 years</a:t>
            </a:r>
          </a:p>
          <a:p>
            <a:pPr lvl="2"/>
            <a:r>
              <a:rPr lang="en-US" dirty="0"/>
              <a:t>Had trouble coming up with the money and was killed while trying to seize it a few months later</a:t>
            </a:r>
          </a:p>
        </p:txBody>
      </p:sp>
    </p:spTree>
    <p:extLst>
      <p:ext uri="{BB962C8B-B14F-4D97-AF65-F5344CB8AC3E}">
        <p14:creationId xmlns:p14="http://schemas.microsoft.com/office/powerpoint/2010/main" val="41036611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20 The Tax Man Cometh</a:t>
            </a:r>
          </a:p>
          <a:p>
            <a:pPr lvl="2"/>
            <a:r>
              <a:rPr lang="en-US" dirty="0"/>
              <a:t>Successor has more trouble with maintaining the tax</a:t>
            </a:r>
          </a:p>
          <a:p>
            <a:pPr lvl="2"/>
            <a:r>
              <a:rPr lang="en-US" dirty="0"/>
              <a:t>Tries to steal the Jerusalem temple vessels</a:t>
            </a:r>
          </a:p>
          <a:p>
            <a:pPr lvl="2"/>
            <a:r>
              <a:rPr lang="en-US" dirty="0"/>
              <a:t>A short time later someone poisoned him</a:t>
            </a:r>
          </a:p>
          <a:p>
            <a:r>
              <a:rPr lang="en-US" dirty="0"/>
              <a:t>Vs 21 The Contemptible Person</a:t>
            </a:r>
          </a:p>
          <a:p>
            <a:pPr lvl="2"/>
            <a:r>
              <a:rPr lang="en-US" dirty="0"/>
              <a:t>The successor – king but no right to rule</a:t>
            </a:r>
          </a:p>
          <a:p>
            <a:pPr lvl="2"/>
            <a:r>
              <a:rPr lang="en-US" dirty="0"/>
              <a:t>Invades Israel during a time of peace and seizes it through intrigue (Antiochus Epiphanes)</a:t>
            </a:r>
          </a:p>
        </p:txBody>
      </p:sp>
    </p:spTree>
    <p:extLst>
      <p:ext uri="{BB962C8B-B14F-4D97-AF65-F5344CB8AC3E}">
        <p14:creationId xmlns:p14="http://schemas.microsoft.com/office/powerpoint/2010/main" val="38363849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22 He will destroy a great army. Prince of the covenant destroyed – likely the last high priest </a:t>
            </a:r>
            <a:r>
              <a:rPr lang="en-US" dirty="0" err="1"/>
              <a:t>Onias</a:t>
            </a:r>
            <a:r>
              <a:rPr lang="en-US" dirty="0"/>
              <a:t> III</a:t>
            </a:r>
          </a:p>
          <a:p>
            <a:r>
              <a:rPr lang="en-US" dirty="0"/>
              <a:t>Vs 23 Antiochus makes agreement with Ptolemy </a:t>
            </a:r>
            <a:r>
              <a:rPr lang="en-US" dirty="0" err="1"/>
              <a:t>Philometer</a:t>
            </a:r>
            <a:r>
              <a:rPr lang="en-US" dirty="0"/>
              <a:t>, but would deceive him</a:t>
            </a:r>
          </a:p>
          <a:p>
            <a:r>
              <a:rPr lang="en-US" dirty="0"/>
              <a:t>Vs 24-26 Antiochus builds up his forces and courage to go fight the king of the south. Egypt king pulls together a large army and fights back. Some of his men committed treason, deserted him and joined AE. </a:t>
            </a:r>
          </a:p>
        </p:txBody>
      </p:sp>
    </p:spTree>
    <p:extLst>
      <p:ext uri="{BB962C8B-B14F-4D97-AF65-F5344CB8AC3E}">
        <p14:creationId xmlns:p14="http://schemas.microsoft.com/office/powerpoint/2010/main" val="22326610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fontScale="92500" lnSpcReduction="10000"/>
          </a:bodyPr>
          <a:lstStyle/>
          <a:p>
            <a:r>
              <a:rPr lang="en-US" dirty="0"/>
              <a:t>Vs 27 Lies </a:t>
            </a:r>
            <a:r>
              <a:rPr lang="en-US" dirty="0" err="1"/>
              <a:t>Lies</a:t>
            </a:r>
            <a:r>
              <a:rPr lang="en-US" dirty="0"/>
              <a:t> </a:t>
            </a:r>
            <a:r>
              <a:rPr lang="en-US" dirty="0" err="1"/>
              <a:t>Lies</a:t>
            </a:r>
            <a:r>
              <a:rPr lang="en-US" dirty="0"/>
              <a:t> – They will be destroyed eventually</a:t>
            </a:r>
          </a:p>
          <a:p>
            <a:r>
              <a:rPr lang="en-US" dirty="0"/>
              <a:t>Vs 28 Antiochus leaves Egypt with wealth and return to his own land. He would oppose the covenant God has with Israel. Violates that covenant (kills 40000 Jews, sells thousands more into slavery, loots the temple, rape, city destroyed) and then returns home</a:t>
            </a:r>
          </a:p>
          <a:p>
            <a:r>
              <a:rPr lang="en-US" dirty="0"/>
              <a:t>Vs 29 Violates the agreement</a:t>
            </a:r>
          </a:p>
          <a:p>
            <a:r>
              <a:rPr lang="en-US" dirty="0"/>
              <a:t>Vs 30 Rome sends their navy against him and he will lose heart. He turns back and takes anger out on Israel</a:t>
            </a:r>
          </a:p>
        </p:txBody>
      </p:sp>
    </p:spTree>
    <p:extLst>
      <p:ext uri="{BB962C8B-B14F-4D97-AF65-F5344CB8AC3E}">
        <p14:creationId xmlns:p14="http://schemas.microsoft.com/office/powerpoint/2010/main" val="27117095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fontScale="92500" lnSpcReduction="10000"/>
          </a:bodyPr>
          <a:lstStyle/>
          <a:p>
            <a:r>
              <a:rPr lang="en-US" dirty="0"/>
              <a:t>Vs 31 The abomination of desolation</a:t>
            </a:r>
          </a:p>
          <a:p>
            <a:r>
              <a:rPr lang="en-US" dirty="0"/>
              <a:t>Vs 32 Corrupts some of the unfaithful Jews with flattering words – The high priest/false religion 2 </a:t>
            </a:r>
            <a:r>
              <a:rPr lang="en-US" dirty="0" err="1"/>
              <a:t>Thess</a:t>
            </a:r>
            <a:r>
              <a:rPr lang="en-US" dirty="0"/>
              <a:t> 2:9-12   Faithful will resist him Judas Maccabaeus</a:t>
            </a:r>
          </a:p>
          <a:p>
            <a:r>
              <a:rPr lang="en-US" dirty="0"/>
              <a:t>Vs 33-34 Some killed by sword, killed by fire, captured, robbed    eventually some </a:t>
            </a:r>
            <a:r>
              <a:rPr lang="en-US" dirty="0" err="1"/>
              <a:t>leukwarm</a:t>
            </a:r>
            <a:r>
              <a:rPr lang="en-US" dirty="0"/>
              <a:t> people will join</a:t>
            </a:r>
          </a:p>
          <a:p>
            <a:r>
              <a:rPr lang="en-US" dirty="0"/>
              <a:t>Vs 35 The time of the end will come (seems to shift times)</a:t>
            </a:r>
          </a:p>
          <a:p>
            <a:r>
              <a:rPr lang="en-US" dirty="0"/>
              <a:t>Vs 36-39  The king does as he pleases and sets himself above God – Rev 13</a:t>
            </a:r>
          </a:p>
          <a:p>
            <a:endParaRPr lang="en-US" dirty="0"/>
          </a:p>
        </p:txBody>
      </p:sp>
    </p:spTree>
    <p:extLst>
      <p:ext uri="{BB962C8B-B14F-4D97-AF65-F5344CB8AC3E}">
        <p14:creationId xmlns:p14="http://schemas.microsoft.com/office/powerpoint/2010/main" val="40503171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40  Time of the End</a:t>
            </a:r>
          </a:p>
          <a:p>
            <a:pPr lvl="2"/>
            <a:r>
              <a:rPr lang="en-US" dirty="0"/>
              <a:t>King of the South (3</a:t>
            </a:r>
            <a:r>
              <a:rPr lang="en-US" baseline="30000" dirty="0"/>
              <a:t>rd</a:t>
            </a:r>
            <a:r>
              <a:rPr lang="en-US" dirty="0"/>
              <a:t> beast?) engages the Antichrist in battle</a:t>
            </a:r>
          </a:p>
          <a:p>
            <a:pPr lvl="2"/>
            <a:r>
              <a:rPr lang="en-US" dirty="0"/>
              <a:t>King of the North goes against him (Gog – Ezekiel 38)</a:t>
            </a:r>
          </a:p>
          <a:p>
            <a:pPr lvl="2"/>
            <a:r>
              <a:rPr lang="en-US" dirty="0"/>
              <a:t>Antichrist will invade many countries and sweep them like a flood (North and South defeated)</a:t>
            </a:r>
          </a:p>
          <a:p>
            <a:r>
              <a:rPr lang="en-US" dirty="0"/>
              <a:t>Vs 41 Invades Israel but leaves Jordan alone</a:t>
            </a:r>
          </a:p>
          <a:p>
            <a:r>
              <a:rPr lang="en-US" dirty="0"/>
              <a:t>Vs 42 Egypt will not be spared Ezekiel 29:1-16</a:t>
            </a:r>
          </a:p>
        </p:txBody>
      </p:sp>
    </p:spTree>
    <p:extLst>
      <p:ext uri="{BB962C8B-B14F-4D97-AF65-F5344CB8AC3E}">
        <p14:creationId xmlns:p14="http://schemas.microsoft.com/office/powerpoint/2010/main" val="159402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43 Plunders Egypt, Libyans, Nubians in submission</a:t>
            </a:r>
          </a:p>
          <a:p>
            <a:r>
              <a:rPr lang="en-US" dirty="0"/>
              <a:t>Vs 44 He hears bad reports from East and North, goes crazy and wipes out so many</a:t>
            </a:r>
          </a:p>
          <a:p>
            <a:pPr lvl="2"/>
            <a:r>
              <a:rPr lang="en-US" dirty="0"/>
              <a:t>Rev 16, Rev 9</a:t>
            </a:r>
          </a:p>
          <a:p>
            <a:r>
              <a:rPr lang="en-US" dirty="0"/>
              <a:t>Vs 45 Sets up military headquarters at Mt Zion</a:t>
            </a:r>
          </a:p>
          <a:p>
            <a:pPr lvl="2"/>
            <a:r>
              <a:rPr lang="en-US" dirty="0"/>
              <a:t>But the end will come </a:t>
            </a:r>
          </a:p>
        </p:txBody>
      </p:sp>
    </p:spTree>
    <p:extLst>
      <p:ext uri="{BB962C8B-B14F-4D97-AF65-F5344CB8AC3E}">
        <p14:creationId xmlns:p14="http://schemas.microsoft.com/office/powerpoint/2010/main" val="42338902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8E49-EC49-4B22-AB96-EB1341E4D4FD}"/>
              </a:ext>
            </a:extLst>
          </p:cNvPr>
          <p:cNvSpPr>
            <a:spLocks noGrp="1"/>
          </p:cNvSpPr>
          <p:nvPr>
            <p:ph type="title"/>
          </p:nvPr>
        </p:nvSpPr>
        <p:spPr/>
        <p:txBody>
          <a:bodyPr/>
          <a:lstStyle/>
          <a:p>
            <a:r>
              <a:rPr lang="en-US" dirty="0"/>
              <a:t>Daniel 12</a:t>
            </a:r>
          </a:p>
        </p:txBody>
      </p:sp>
      <p:sp>
        <p:nvSpPr>
          <p:cNvPr id="3" name="Text Placeholder 2">
            <a:extLst>
              <a:ext uri="{FF2B5EF4-FFF2-40B4-BE49-F238E27FC236}">
                <a16:creationId xmlns:a16="http://schemas.microsoft.com/office/drawing/2014/main" id="{0E8880EB-F41A-47FE-8382-2B2B911591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326055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lnSpcReduction="10000"/>
          </a:bodyPr>
          <a:lstStyle/>
          <a:p>
            <a:r>
              <a:rPr lang="en-US" dirty="0"/>
              <a:t>Vs 1 Time of the End</a:t>
            </a:r>
          </a:p>
          <a:p>
            <a:pPr lvl="2"/>
            <a:r>
              <a:rPr lang="en-US" dirty="0"/>
              <a:t>Talking about the Time of the End</a:t>
            </a:r>
          </a:p>
          <a:p>
            <a:pPr lvl="2"/>
            <a:r>
              <a:rPr lang="en-US" dirty="0"/>
              <a:t>Michael the archangel</a:t>
            </a:r>
          </a:p>
          <a:p>
            <a:pPr lvl="2"/>
            <a:r>
              <a:rPr lang="en-US" dirty="0"/>
              <a:t>Michael appointed to protect the Jews</a:t>
            </a:r>
          </a:p>
          <a:p>
            <a:pPr lvl="2"/>
            <a:r>
              <a:rPr lang="en-US" dirty="0"/>
              <a:t>Michael will intercede on behalf of Israel</a:t>
            </a:r>
          </a:p>
          <a:p>
            <a:pPr lvl="2"/>
            <a:r>
              <a:rPr lang="en-US" dirty="0"/>
              <a:t>Time of distress (</a:t>
            </a:r>
            <a:r>
              <a:rPr lang="en-US" dirty="0" err="1"/>
              <a:t>Trib</a:t>
            </a:r>
            <a:r>
              <a:rPr lang="en-US" dirty="0"/>
              <a:t>) Matt 24:21-22, </a:t>
            </a:r>
            <a:r>
              <a:rPr lang="en-US" dirty="0" err="1"/>
              <a:t>Zeph</a:t>
            </a:r>
            <a:r>
              <a:rPr lang="en-US" dirty="0"/>
              <a:t> 1:14-16, Isaiah 34:8, </a:t>
            </a:r>
            <a:r>
              <a:rPr lang="en-US" dirty="0" err="1"/>
              <a:t>Jer</a:t>
            </a:r>
            <a:r>
              <a:rPr lang="en-US" dirty="0"/>
              <a:t> 30:7, Dan 9:24-27, </a:t>
            </a:r>
            <a:r>
              <a:rPr lang="en-US" dirty="0" err="1"/>
              <a:t>Zeph</a:t>
            </a:r>
            <a:r>
              <a:rPr lang="en-US" dirty="0"/>
              <a:t> 1:14-16</a:t>
            </a:r>
          </a:p>
          <a:p>
            <a:pPr lvl="2"/>
            <a:r>
              <a:rPr lang="en-US" dirty="0"/>
              <a:t>The people with name in the book will be delivered – one third of the total </a:t>
            </a:r>
            <a:r>
              <a:rPr lang="en-US" dirty="0" err="1"/>
              <a:t>Zech</a:t>
            </a:r>
            <a:r>
              <a:rPr lang="en-US" dirty="0"/>
              <a:t> 13:8, Rev 20:12-15</a:t>
            </a:r>
          </a:p>
        </p:txBody>
      </p:sp>
    </p:spTree>
    <p:extLst>
      <p:ext uri="{BB962C8B-B14F-4D97-AF65-F5344CB8AC3E}">
        <p14:creationId xmlns:p14="http://schemas.microsoft.com/office/powerpoint/2010/main" val="38817874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fontScale="92500" lnSpcReduction="20000"/>
          </a:bodyPr>
          <a:lstStyle/>
          <a:p>
            <a:r>
              <a:rPr lang="en-US" dirty="0"/>
              <a:t>Vs 2 Some good news</a:t>
            </a:r>
          </a:p>
          <a:p>
            <a:pPr lvl="2"/>
            <a:r>
              <a:rPr lang="en-US" dirty="0"/>
              <a:t>First Resurrection (Resurrection of Life)</a:t>
            </a:r>
          </a:p>
          <a:p>
            <a:pPr lvl="3"/>
            <a:r>
              <a:rPr lang="en-US" dirty="0"/>
              <a:t>Phase 1 – Resurrection of Jesus and some Old Testament Saints three days after the crucifixion    Matt 27:52-53</a:t>
            </a:r>
          </a:p>
          <a:p>
            <a:pPr lvl="3"/>
            <a:r>
              <a:rPr lang="en-US" dirty="0"/>
              <a:t>Phase 2 – Resurrection of the Church at the Rapture before the Tribulation Period   1 </a:t>
            </a:r>
            <a:r>
              <a:rPr lang="en-US" dirty="0" err="1"/>
              <a:t>Thess</a:t>
            </a:r>
            <a:r>
              <a:rPr lang="en-US" dirty="0"/>
              <a:t> 4 13-18</a:t>
            </a:r>
          </a:p>
          <a:p>
            <a:pPr lvl="3"/>
            <a:r>
              <a:rPr lang="en-US" dirty="0"/>
              <a:t>Phase 3  - Resurrection of the Two Witnesses near the Tribulation Period mid-point    Rev 11:3-12</a:t>
            </a:r>
          </a:p>
          <a:p>
            <a:pPr lvl="3"/>
            <a:r>
              <a:rPr lang="en-US" dirty="0"/>
              <a:t>Phase 4 – Resurrection of the Tribulation Saints and the remainder of the Old Testament Saints at the end of the Tribulation Period</a:t>
            </a:r>
          </a:p>
          <a:p>
            <a:pPr lvl="2"/>
            <a:r>
              <a:rPr lang="en-US" dirty="0"/>
              <a:t>Second Resurrection (Resurrection of Damnation) Rev 20:11-15</a:t>
            </a:r>
          </a:p>
          <a:p>
            <a:pPr lvl="3"/>
            <a:r>
              <a:rPr lang="en-US" dirty="0"/>
              <a:t>Phase 1 – Resurrection of all unbelievers at the end of the </a:t>
            </a:r>
            <a:r>
              <a:rPr lang="en-US" dirty="0" err="1"/>
              <a:t>millenium</a:t>
            </a:r>
            <a:r>
              <a:rPr lang="en-US" dirty="0"/>
              <a:t> </a:t>
            </a:r>
          </a:p>
        </p:txBody>
      </p:sp>
    </p:spTree>
    <p:extLst>
      <p:ext uri="{BB962C8B-B14F-4D97-AF65-F5344CB8AC3E}">
        <p14:creationId xmlns:p14="http://schemas.microsoft.com/office/powerpoint/2010/main" val="12032515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a:bodyPr>
          <a:lstStyle/>
          <a:p>
            <a:r>
              <a:rPr lang="en-US" dirty="0"/>
              <a:t>Vs 3 Promise to Soul Winners</a:t>
            </a:r>
          </a:p>
          <a:p>
            <a:pPr lvl="2"/>
            <a:r>
              <a:rPr lang="en-US" dirty="0"/>
              <a:t>Those who are wise – Soul Winners</a:t>
            </a:r>
          </a:p>
          <a:p>
            <a:pPr lvl="3"/>
            <a:r>
              <a:rPr lang="en-US" dirty="0"/>
              <a:t>Shine like the brightness of the heavens</a:t>
            </a:r>
          </a:p>
          <a:p>
            <a:r>
              <a:rPr lang="en-US" dirty="0"/>
              <a:t>Vs 4 Seal the scroll</a:t>
            </a:r>
          </a:p>
          <a:p>
            <a:pPr lvl="2"/>
            <a:r>
              <a:rPr lang="en-US" dirty="0"/>
              <a:t>Predicts the rise of fast travel</a:t>
            </a:r>
          </a:p>
          <a:p>
            <a:pPr lvl="2"/>
            <a:r>
              <a:rPr lang="en-US" dirty="0"/>
              <a:t>Predicts massive increase and knowledge</a:t>
            </a:r>
          </a:p>
          <a:p>
            <a:r>
              <a:rPr lang="en-US" dirty="0"/>
              <a:t>Vs 5 Two heavenly beings </a:t>
            </a:r>
          </a:p>
          <a:p>
            <a:pPr lvl="2"/>
            <a:r>
              <a:rPr lang="en-US" dirty="0"/>
              <a:t>Likely angels on the Tigris </a:t>
            </a:r>
          </a:p>
        </p:txBody>
      </p:sp>
    </p:spTree>
    <p:extLst>
      <p:ext uri="{BB962C8B-B14F-4D97-AF65-F5344CB8AC3E}">
        <p14:creationId xmlns:p14="http://schemas.microsoft.com/office/powerpoint/2010/main" val="20306383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lnSpcReduction="10000"/>
          </a:bodyPr>
          <a:lstStyle/>
          <a:p>
            <a:r>
              <a:rPr lang="en-US" dirty="0"/>
              <a:t>Vs 6 One dressed in linen (Jesus?) says:</a:t>
            </a:r>
          </a:p>
          <a:p>
            <a:pPr lvl="2"/>
            <a:r>
              <a:rPr lang="en-US" dirty="0"/>
              <a:t>How long will it be before these things are fulfilled</a:t>
            </a:r>
          </a:p>
          <a:p>
            <a:r>
              <a:rPr lang="en-US" dirty="0"/>
              <a:t>Vs 7 Jesus Takes An Oath</a:t>
            </a:r>
          </a:p>
          <a:p>
            <a:pPr lvl="2"/>
            <a:r>
              <a:rPr lang="en-US" dirty="0"/>
              <a:t>Lift his hands to heaven</a:t>
            </a:r>
          </a:p>
          <a:p>
            <a:pPr lvl="2"/>
            <a:r>
              <a:rPr lang="en-US" dirty="0"/>
              <a:t>3.5 years  - 1260 days</a:t>
            </a:r>
          </a:p>
          <a:p>
            <a:pPr lvl="2"/>
            <a:r>
              <a:rPr lang="en-US" dirty="0"/>
              <a:t>Power of the Jews has been broken </a:t>
            </a:r>
          </a:p>
          <a:p>
            <a:r>
              <a:rPr lang="en-US" dirty="0"/>
              <a:t>Vs 8 Daniel did not understand</a:t>
            </a:r>
          </a:p>
          <a:p>
            <a:r>
              <a:rPr lang="en-US" dirty="0"/>
              <a:t>Vs 9 Daniel told not to worry about it</a:t>
            </a:r>
          </a:p>
          <a:p>
            <a:pPr lvl="2"/>
            <a:endParaRPr lang="en-US" dirty="0"/>
          </a:p>
        </p:txBody>
      </p:sp>
    </p:spTree>
    <p:extLst>
      <p:ext uri="{BB962C8B-B14F-4D97-AF65-F5344CB8AC3E}">
        <p14:creationId xmlns:p14="http://schemas.microsoft.com/office/powerpoint/2010/main" val="38627062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394D-BBA9-4D6C-AAED-83D2F3D80A2C}"/>
              </a:ext>
            </a:extLst>
          </p:cNvPr>
          <p:cNvSpPr>
            <a:spLocks noGrp="1"/>
          </p:cNvSpPr>
          <p:nvPr>
            <p:ph type="title"/>
          </p:nvPr>
        </p:nvSpPr>
        <p:spPr/>
        <p:txBody>
          <a:bodyPr/>
          <a:lstStyle/>
          <a:p>
            <a:r>
              <a:rPr lang="en-US" dirty="0"/>
              <a:t>The Vision of the Anointed One</a:t>
            </a:r>
          </a:p>
        </p:txBody>
      </p:sp>
      <p:sp>
        <p:nvSpPr>
          <p:cNvPr id="3" name="Content Placeholder 2">
            <a:extLst>
              <a:ext uri="{FF2B5EF4-FFF2-40B4-BE49-F238E27FC236}">
                <a16:creationId xmlns:a16="http://schemas.microsoft.com/office/drawing/2014/main" id="{9A0803E0-280C-40B3-8840-2FA9DBC973C3}"/>
              </a:ext>
            </a:extLst>
          </p:cNvPr>
          <p:cNvSpPr>
            <a:spLocks noGrp="1"/>
          </p:cNvSpPr>
          <p:nvPr>
            <p:ph idx="1"/>
          </p:nvPr>
        </p:nvSpPr>
        <p:spPr>
          <a:xfrm>
            <a:off x="463713" y="1386347"/>
            <a:ext cx="8640529" cy="3757153"/>
          </a:xfrm>
        </p:spPr>
        <p:txBody>
          <a:bodyPr>
            <a:normAutofit lnSpcReduction="10000"/>
          </a:bodyPr>
          <a:lstStyle/>
          <a:p>
            <a:r>
              <a:rPr lang="en-US" dirty="0"/>
              <a:t>Vs 10 A great separation</a:t>
            </a:r>
          </a:p>
          <a:p>
            <a:pPr lvl="2"/>
            <a:r>
              <a:rPr lang="en-US" dirty="0"/>
              <a:t>Many will be saved and refined </a:t>
            </a:r>
            <a:r>
              <a:rPr lang="en-US" dirty="0" err="1"/>
              <a:t>Zech</a:t>
            </a:r>
            <a:r>
              <a:rPr lang="en-US" dirty="0"/>
              <a:t> 13:8-9</a:t>
            </a:r>
          </a:p>
          <a:p>
            <a:pPr lvl="2"/>
            <a:r>
              <a:rPr lang="en-US" dirty="0"/>
              <a:t>Wicked will continue in their sin and will not understand anything (blind)</a:t>
            </a:r>
          </a:p>
          <a:p>
            <a:r>
              <a:rPr lang="en-US" dirty="0"/>
              <a:t>Vs 11 From the time the daily sacrifice is abolished to the abomination of desolation is set up it will be 1290 days 1260 + 30 days the abomination remains</a:t>
            </a:r>
          </a:p>
          <a:p>
            <a:r>
              <a:rPr lang="en-US" dirty="0"/>
              <a:t>Vs 12 1335 days  no idea what happens </a:t>
            </a:r>
            <a:r>
              <a:rPr lang="en-US"/>
              <a:t>with extra 45 days</a:t>
            </a:r>
            <a:endParaRPr lang="en-US" dirty="0"/>
          </a:p>
        </p:txBody>
      </p:sp>
    </p:spTree>
    <p:extLst>
      <p:ext uri="{BB962C8B-B14F-4D97-AF65-F5344CB8AC3E}">
        <p14:creationId xmlns:p14="http://schemas.microsoft.com/office/powerpoint/2010/main" val="31203199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5722</Words>
  <Application>Microsoft Office PowerPoint</Application>
  <PresentationFormat>On-screen Show (16:9)</PresentationFormat>
  <Paragraphs>633</Paragraphs>
  <Slides>88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88</vt:i4>
      </vt:variant>
    </vt:vector>
  </HeadingPairs>
  <TitlesOfParts>
    <vt:vector size="91" baseType="lpstr">
      <vt:lpstr>Arial</vt:lpstr>
      <vt:lpstr>Calibri</vt:lpstr>
      <vt:lpstr>Office Theme</vt:lpstr>
      <vt:lpstr>Daniel for the  Biblically Inept – Prophecy</vt:lpstr>
      <vt:lpstr>The Four Beasts</vt:lpstr>
      <vt:lpstr>Daniel 7</vt:lpstr>
      <vt:lpstr>Daniel 7</vt:lpstr>
      <vt:lpstr>Daniel’s Dream</vt:lpstr>
      <vt:lpstr>Parts of Dream</vt:lpstr>
      <vt:lpstr>Daniel’s Dream</vt:lpstr>
      <vt:lpstr>Daniel’s Dream</vt:lpstr>
      <vt:lpstr>The First Beast</vt:lpstr>
      <vt:lpstr>The Second Beast</vt:lpstr>
      <vt:lpstr>The Third Beast</vt:lpstr>
      <vt:lpstr>The Fourth Beast</vt:lpstr>
      <vt:lpstr>The Fourth Beast</vt:lpstr>
      <vt:lpstr>A Day in Court</vt:lpstr>
      <vt:lpstr>Stop Mouth and Power</vt:lpstr>
      <vt:lpstr>The Son of Man</vt:lpstr>
      <vt:lpstr>Daniel 7 – Part 2</vt:lpstr>
      <vt:lpstr>Anxiety Attack</vt:lpstr>
      <vt:lpstr>The Interpretation – The Future</vt:lpstr>
      <vt:lpstr>The Interpretation – The Future</vt:lpstr>
      <vt:lpstr>The Interpretation – The Future</vt:lpstr>
      <vt:lpstr>The Interpretation – The Answer</vt:lpstr>
      <vt:lpstr>The Interpretation – The Answer</vt:lpstr>
      <vt:lpstr>The Interpretation – The Decision</vt:lpstr>
      <vt:lpstr>The Interpretation – The Conclusion</vt:lpstr>
      <vt:lpstr>Daniel 8</vt:lpstr>
      <vt:lpstr>Vision of Ram &amp; Goat</vt:lpstr>
      <vt:lpstr>Vision of Ram &amp; Goat</vt:lpstr>
      <vt:lpstr>Vision of Ram &amp; Goat</vt:lpstr>
      <vt:lpstr>Vision of Ram &amp; Goat</vt:lpstr>
      <vt:lpstr>Vision of the Horn</vt:lpstr>
      <vt:lpstr>Bewilderment</vt:lpstr>
      <vt:lpstr>I Have News for You</vt:lpstr>
      <vt:lpstr>The Ram &amp; Goat Explained</vt:lpstr>
      <vt:lpstr>The Rise of a Leader</vt:lpstr>
      <vt:lpstr>The Rise of a Leader</vt:lpstr>
      <vt:lpstr>The Rise of a Leader</vt:lpstr>
      <vt:lpstr>Then and Now - </vt:lpstr>
      <vt:lpstr>Antiochus Epiphanes - History </vt:lpstr>
      <vt:lpstr>Antiochus Epiphanes - History </vt:lpstr>
      <vt:lpstr>Antiochus Epiphanes - History </vt:lpstr>
      <vt:lpstr>Antiochus Epiphanes - History </vt:lpstr>
      <vt:lpstr>Antiochus Epiphanes - History </vt:lpstr>
      <vt:lpstr>Antiochus Epiphanes - History </vt:lpstr>
      <vt:lpstr>Antiochus Epiphanes - History </vt:lpstr>
      <vt:lpstr>Daniel 9</vt:lpstr>
      <vt:lpstr>Setup</vt:lpstr>
      <vt:lpstr>The Epic Prayer</vt:lpstr>
      <vt:lpstr>The Epic Prayer</vt:lpstr>
      <vt:lpstr>The Epic Prayer</vt:lpstr>
      <vt:lpstr>The Epic Prayer</vt:lpstr>
      <vt:lpstr>The Epic Prayer</vt:lpstr>
      <vt:lpstr>The Epic Prayer</vt:lpstr>
      <vt:lpstr>A Heavenly Visitor</vt:lpstr>
      <vt:lpstr>Seventy Sevens</vt:lpstr>
      <vt:lpstr>Seventy Sevens</vt:lpstr>
      <vt:lpstr>Seventy Sevens</vt:lpstr>
      <vt:lpstr>Seventy Sevens</vt:lpstr>
      <vt:lpstr>Daniel 10</vt:lpstr>
      <vt:lpstr>Another Vision </vt:lpstr>
      <vt:lpstr>The Time and Subject </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Daniel 11</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The Vision of the Anointed One</vt:lpstr>
      <vt:lpstr>Daniel 12</vt:lpstr>
      <vt:lpstr>The Vision of the Anointed One</vt:lpstr>
      <vt:lpstr>The Vision of the Anointed One</vt:lpstr>
      <vt:lpstr>The Vision of the Anointed One</vt:lpstr>
      <vt:lpstr>The Vision of the Anointed One</vt:lpstr>
      <vt:lpstr>The Vision of the Anointed 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2020-09-12T14:10:04Z</dcterms:created>
  <dcterms:modified xsi:type="dcterms:W3CDTF">2020-10-24T16:02:00Z</dcterms:modified>
</cp:coreProperties>
</file>