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81"/>
  </p:notesMasterIdLst>
  <p:sldIdLst>
    <p:sldId id="256" r:id="rId2"/>
    <p:sldId id="260" r:id="rId3"/>
    <p:sldId id="261" r:id="rId4"/>
    <p:sldId id="257" r:id="rId5"/>
    <p:sldId id="259" r:id="rId6"/>
    <p:sldId id="264"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1" r:id="rId54"/>
    <p:sldId id="312" r:id="rId55"/>
    <p:sldId id="310"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549"/>
    <a:srgbClr val="0000CC"/>
    <a:srgbClr val="FF8001"/>
    <a:srgbClr val="007033"/>
    <a:srgbClr val="9EFF29"/>
    <a:srgbClr val="C33A1F"/>
    <a:srgbClr val="003635"/>
    <a:srgbClr val="D6370C"/>
    <a:srgbClr val="1D3A00"/>
    <a:srgbClr val="FF85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0" d="100"/>
          <a:sy n="120" d="100"/>
        </p:scale>
        <p:origin x="72" y="81"/>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9/13/2020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71946" y="2905432"/>
            <a:ext cx="7079227" cy="1533836"/>
          </a:xfrm>
          <a:noFill/>
          <a:effectLst>
            <a:outerShdw blurRad="50800" dist="25400" dir="2700000" algn="tl" rotWithShape="0">
              <a:prstClr val="black">
                <a:alpha val="40000"/>
              </a:prstClr>
            </a:outerShdw>
          </a:effectLst>
        </p:spPr>
        <p:txBody>
          <a:bodyPr>
            <a:normAutofit/>
          </a:bodyPr>
          <a:lstStyle>
            <a:lvl1pPr algn="l">
              <a:defRPr sz="3600">
                <a:solidFill>
                  <a:srgbClr val="0000CC"/>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479324" y="2168018"/>
            <a:ext cx="6939116" cy="678426"/>
          </a:xfrm>
        </p:spPr>
        <p:txBody>
          <a:bodyPr>
            <a:normAutofit/>
          </a:bodyPr>
          <a:lstStyle>
            <a:lvl1pPr marL="0" indent="0" algn="l">
              <a:buNone/>
              <a:defRPr sz="2800" b="0" i="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9/13/2020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826" y="534051"/>
            <a:ext cx="8259098" cy="763526"/>
          </a:xfrm>
        </p:spPr>
        <p:txBody>
          <a:bodyPr>
            <a:normAutofit/>
          </a:bodyPr>
          <a:lstStyle>
            <a:lvl1pPr algn="l">
              <a:defRPr sz="3600" baseline="0">
                <a:solidFill>
                  <a:srgbClr val="0000CC"/>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63714" y="1386347"/>
            <a:ext cx="8246070" cy="3392129"/>
          </a:xfrm>
        </p:spPr>
        <p:txBody>
          <a:bodyPr/>
          <a:lstStyle>
            <a:lvl1pPr algn="l">
              <a:defRPr sz="28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2214" y="443407"/>
            <a:ext cx="7070176" cy="725349"/>
          </a:xfrm>
        </p:spPr>
        <p:txBody>
          <a:bodyPr>
            <a:normAutofit/>
          </a:bodyPr>
          <a:lstStyle>
            <a:lvl1pPr algn="l">
              <a:defRPr sz="3600">
                <a:solidFill>
                  <a:srgbClr val="0000CC"/>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64573" y="1177436"/>
            <a:ext cx="7093975" cy="3511061"/>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9/13/2020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9/13/2020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9/13/2020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7943" y="529743"/>
            <a:ext cx="8093365" cy="763525"/>
          </a:xfrm>
        </p:spPr>
        <p:txBody>
          <a:bodyPr>
            <a:normAutofit/>
          </a:bodyPr>
          <a:lstStyle>
            <a:lvl1pPr algn="l">
              <a:defRPr sz="3600" baseline="0">
                <a:solidFill>
                  <a:srgbClr val="0000CC"/>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29505" y="1773504"/>
            <a:ext cx="4040188"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29505" y="2245901"/>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64626" y="1773504"/>
            <a:ext cx="4041775"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64626" y="2245901"/>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9/13/2020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9/13/2020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9/13/2020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9/13/2020</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5690" y="2374489"/>
            <a:ext cx="6975986" cy="1526457"/>
          </a:xfrm>
        </p:spPr>
        <p:txBody>
          <a:bodyPr>
            <a:normAutofit/>
          </a:bodyPr>
          <a:lstStyle/>
          <a:p>
            <a:r>
              <a:rPr lang="en-US" dirty="0">
                <a:latin typeface="Bodoni MT" panose="02070603080606020203" pitchFamily="18" charset="0"/>
              </a:rPr>
              <a:t>Daniel for the </a:t>
            </a:r>
            <a:br>
              <a:rPr lang="en-US" dirty="0">
                <a:latin typeface="Bodoni MT" panose="02070603080606020203" pitchFamily="18" charset="0"/>
              </a:rPr>
            </a:br>
            <a:r>
              <a:rPr lang="en-US" dirty="0">
                <a:latin typeface="Bodoni MT" panose="02070603080606020203" pitchFamily="18" charset="0"/>
              </a:rPr>
              <a:t>Biblically Inept</a:t>
            </a:r>
          </a:p>
        </p:txBody>
      </p:sp>
      <p:sp>
        <p:nvSpPr>
          <p:cNvPr id="3" name="Subtitle 2"/>
          <p:cNvSpPr>
            <a:spLocks noGrp="1"/>
          </p:cNvSpPr>
          <p:nvPr>
            <p:ph type="subTitle" idx="1"/>
          </p:nvPr>
        </p:nvSpPr>
        <p:spPr>
          <a:xfrm>
            <a:off x="560440" y="3923072"/>
            <a:ext cx="6828502" cy="730043"/>
          </a:xfrm>
        </p:spPr>
        <p:txBody>
          <a:bodyPr/>
          <a:lstStyle/>
          <a:p>
            <a:r>
              <a:rPr lang="en-US" dirty="0">
                <a:latin typeface="Bodoni MT" panose="02070603080606020203" pitchFamily="18" charset="0"/>
              </a:rPr>
              <a:t>CIC 2020</a:t>
            </a:r>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ED72C-B83E-47C6-BEAF-4088C2EED43F}"/>
              </a:ext>
            </a:extLst>
          </p:cNvPr>
          <p:cNvSpPr>
            <a:spLocks noGrp="1"/>
          </p:cNvSpPr>
          <p:nvPr>
            <p:ph type="title"/>
          </p:nvPr>
        </p:nvSpPr>
        <p:spPr>
          <a:xfrm>
            <a:off x="1981132" y="4420428"/>
            <a:ext cx="5486400" cy="425054"/>
          </a:xfrm>
        </p:spPr>
        <p:txBody>
          <a:bodyPr/>
          <a:lstStyle/>
          <a:p>
            <a:r>
              <a:rPr lang="en-US" dirty="0"/>
              <a:t>Ishtar Gate in Babylon from Nebuchadnezzar II</a:t>
            </a:r>
          </a:p>
        </p:txBody>
      </p:sp>
      <p:pic>
        <p:nvPicPr>
          <p:cNvPr id="6" name="Picture Placeholder 5" descr="A picture containing large&#10;&#10;Description automatically generated">
            <a:extLst>
              <a:ext uri="{FF2B5EF4-FFF2-40B4-BE49-F238E27FC236}">
                <a16:creationId xmlns:a16="http://schemas.microsoft.com/office/drawing/2014/main" id="{CA15BD43-BB55-40DA-8FC3-5354F9C0795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0812" b="10812"/>
          <a:stretch>
            <a:fillRect/>
          </a:stretch>
        </p:blipFill>
        <p:spPr>
          <a:xfrm>
            <a:off x="1192444" y="436558"/>
            <a:ext cx="7166366" cy="4031081"/>
          </a:xfrm>
        </p:spPr>
      </p:pic>
    </p:spTree>
    <p:extLst>
      <p:ext uri="{BB962C8B-B14F-4D97-AF65-F5344CB8AC3E}">
        <p14:creationId xmlns:p14="http://schemas.microsoft.com/office/powerpoint/2010/main" val="3827840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CD52B-21FC-4D7C-AFE9-4D8103B99F32}"/>
              </a:ext>
            </a:extLst>
          </p:cNvPr>
          <p:cNvSpPr>
            <a:spLocks noGrp="1"/>
          </p:cNvSpPr>
          <p:nvPr>
            <p:ph type="title"/>
          </p:nvPr>
        </p:nvSpPr>
        <p:spPr/>
        <p:txBody>
          <a:bodyPr/>
          <a:lstStyle/>
          <a:p>
            <a:r>
              <a:rPr lang="en-US" dirty="0">
                <a:latin typeface="Bodoni MT" panose="02070603080606020203" pitchFamily="18" charset="0"/>
              </a:rPr>
              <a:t>Week 1 – Daniel 1</a:t>
            </a:r>
          </a:p>
        </p:txBody>
      </p:sp>
    </p:spTree>
    <p:extLst>
      <p:ext uri="{BB962C8B-B14F-4D97-AF65-F5344CB8AC3E}">
        <p14:creationId xmlns:p14="http://schemas.microsoft.com/office/powerpoint/2010/main" val="4067893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Bodoni MT" panose="02070603080606020203" pitchFamily="18" charset="0"/>
              </a:rPr>
              <a:t>Intro To Daniel</a:t>
            </a:r>
          </a:p>
        </p:txBody>
      </p:sp>
      <p:sp>
        <p:nvSpPr>
          <p:cNvPr id="3" name="Content Placeholder 2"/>
          <p:cNvSpPr>
            <a:spLocks noGrp="1"/>
          </p:cNvSpPr>
          <p:nvPr>
            <p:ph idx="1"/>
          </p:nvPr>
        </p:nvSpPr>
        <p:spPr>
          <a:xfrm>
            <a:off x="463714" y="1386347"/>
            <a:ext cx="8246070" cy="3722366"/>
          </a:xfrm>
        </p:spPr>
        <p:txBody>
          <a:bodyPr>
            <a:normAutofit fontScale="92500" lnSpcReduction="20000"/>
          </a:bodyPr>
          <a:lstStyle/>
          <a:p>
            <a:r>
              <a:rPr lang="en-US" dirty="0">
                <a:latin typeface="Bodoni MT" panose="02070603080606020203" pitchFamily="18" charset="0"/>
              </a:rPr>
              <a:t>Chapter 1-6 Historic, 7-12 Prophetic</a:t>
            </a:r>
          </a:p>
          <a:p>
            <a:r>
              <a:rPr lang="en-US" dirty="0">
                <a:latin typeface="Bodoni MT" panose="02070603080606020203" pitchFamily="18" charset="0"/>
              </a:rPr>
              <a:t>Theme is the Sovereignty of God – </a:t>
            </a:r>
          </a:p>
          <a:p>
            <a:pPr lvl="2"/>
            <a:r>
              <a:rPr lang="en-US" dirty="0">
                <a:latin typeface="Bodoni MT" panose="02070603080606020203" pitchFamily="18" charset="0"/>
              </a:rPr>
              <a:t>No matter who rules on earth, God has the final say</a:t>
            </a:r>
          </a:p>
          <a:p>
            <a:r>
              <a:rPr lang="en-US" dirty="0">
                <a:latin typeface="Bodoni MT" panose="02070603080606020203" pitchFamily="18" charset="0"/>
              </a:rPr>
              <a:t>Daniel’s main focus is the Jews, peer of Ezekiel</a:t>
            </a:r>
          </a:p>
          <a:p>
            <a:pPr lvl="2"/>
            <a:r>
              <a:rPr lang="en-US" dirty="0">
                <a:latin typeface="Bodoni MT" panose="02070603080606020203" pitchFamily="18" charset="0"/>
              </a:rPr>
              <a:t>He ignores the church</a:t>
            </a:r>
          </a:p>
          <a:p>
            <a:r>
              <a:rPr lang="en-US" dirty="0">
                <a:latin typeface="Bodoni MT" panose="02070603080606020203" pitchFamily="18" charset="0"/>
              </a:rPr>
              <a:t>Daniel’s prophesies about the end times often explained by other books in Bible. (Revelation)</a:t>
            </a:r>
          </a:p>
          <a:p>
            <a:r>
              <a:rPr lang="en-US" dirty="0">
                <a:latin typeface="Bodoni MT" panose="02070603080606020203" pitchFamily="18" charset="0"/>
              </a:rPr>
              <a:t>Alexander read the book of Daniel(Josephus)</a:t>
            </a:r>
          </a:p>
          <a:p>
            <a:pPr lvl="2"/>
            <a:r>
              <a:rPr lang="en-US" dirty="0">
                <a:latin typeface="Bodoni MT" panose="02070603080606020203" pitchFamily="18" charset="0"/>
              </a:rPr>
              <a:t>Book included in </a:t>
            </a:r>
            <a:r>
              <a:rPr lang="en-US" dirty="0" err="1">
                <a:latin typeface="Bodoni MT" panose="02070603080606020203" pitchFamily="18" charset="0"/>
              </a:rPr>
              <a:t>Septuigant</a:t>
            </a:r>
            <a:r>
              <a:rPr lang="en-US" dirty="0">
                <a:latin typeface="Bodoni MT" panose="02070603080606020203" pitchFamily="18" charset="0"/>
              </a:rPr>
              <a:t>, Dead Sea Scrolls, Nabonidus cylinder</a:t>
            </a:r>
          </a:p>
          <a:p>
            <a:endParaRPr lang="en-US" dirty="0">
              <a:latin typeface="Bodoni MT" panose="02070603080606020203" pitchFamily="18" charset="0"/>
            </a:endParaRPr>
          </a:p>
          <a:p>
            <a:endParaRPr lang="en-US" dirty="0">
              <a:latin typeface="Bodoni MT" panose="02070603080606020203" pitchFamily="18" charset="0"/>
            </a:endParaRPr>
          </a:p>
        </p:txBody>
      </p:sp>
    </p:spTree>
    <p:extLst>
      <p:ext uri="{BB962C8B-B14F-4D97-AF65-F5344CB8AC3E}">
        <p14:creationId xmlns:p14="http://schemas.microsoft.com/office/powerpoint/2010/main" val="4103309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latin typeface="Bodoni MT" panose="02070603080606020203" pitchFamily="18" charset="0"/>
              </a:rPr>
              <a:t>Get Started</a:t>
            </a:r>
          </a:p>
        </p:txBody>
      </p:sp>
      <p:sp>
        <p:nvSpPr>
          <p:cNvPr id="5" name="Content Placeholder 4"/>
          <p:cNvSpPr>
            <a:spLocks noGrp="1"/>
          </p:cNvSpPr>
          <p:nvPr>
            <p:ph idx="1"/>
          </p:nvPr>
        </p:nvSpPr>
        <p:spPr>
          <a:xfrm>
            <a:off x="464573" y="1177436"/>
            <a:ext cx="7677563" cy="3511061"/>
          </a:xfrm>
        </p:spPr>
        <p:txBody>
          <a:bodyPr/>
          <a:lstStyle/>
          <a:p>
            <a:r>
              <a:rPr lang="en-US" dirty="0">
                <a:latin typeface="Bodoni MT" panose="02070603080606020203" pitchFamily="18" charset="0"/>
              </a:rPr>
              <a:t>God promised Hebrews that life of wickedness would produce consequences</a:t>
            </a:r>
          </a:p>
          <a:p>
            <a:r>
              <a:rPr lang="en-US" dirty="0">
                <a:latin typeface="Bodoni MT" panose="02070603080606020203" pitchFamily="18" charset="0"/>
              </a:rPr>
              <a:t>God’s prophets warned the people of Jud</a:t>
            </a:r>
            <a:r>
              <a:rPr lang="en-US" dirty="0">
                <a:solidFill>
                  <a:schemeClr val="bg1"/>
                </a:solidFill>
                <a:latin typeface="Bodoni MT" panose="02070603080606020203" pitchFamily="18" charset="0"/>
              </a:rPr>
              <a:t>ah</a:t>
            </a:r>
            <a:r>
              <a:rPr lang="en-US" dirty="0">
                <a:latin typeface="Bodoni MT" panose="02070603080606020203" pitchFamily="18" charset="0"/>
              </a:rPr>
              <a:t> repent or nation would be destroyed by Babylon Jeremiah 25:8-11</a:t>
            </a:r>
          </a:p>
          <a:p>
            <a:r>
              <a:rPr lang="en-US" dirty="0">
                <a:latin typeface="Bodoni MT" panose="02070603080606020203" pitchFamily="18" charset="0"/>
              </a:rPr>
              <a:t>People’s ears tickled by false prophets-</a:t>
            </a:r>
            <a:r>
              <a:rPr lang="en-US" dirty="0" err="1">
                <a:latin typeface="Bodoni MT" panose="02070603080606020203" pitchFamily="18" charset="0"/>
              </a:rPr>
              <a:t>Jer</a:t>
            </a:r>
            <a:r>
              <a:rPr lang="en-US" dirty="0">
                <a:latin typeface="Bodoni MT" panose="02070603080606020203" pitchFamily="18" charset="0"/>
              </a:rPr>
              <a:t> 1</a:t>
            </a:r>
            <a:r>
              <a:rPr lang="en-US" dirty="0">
                <a:solidFill>
                  <a:schemeClr val="bg1"/>
                </a:solidFill>
                <a:latin typeface="Bodoni MT" panose="02070603080606020203" pitchFamily="18" charset="0"/>
              </a:rPr>
              <a:t>4:14</a:t>
            </a:r>
            <a:endParaRPr lang="en-US" dirty="0">
              <a:latin typeface="Bodoni MT" panose="02070603080606020203" pitchFamily="18" charset="0"/>
            </a:endParaRPr>
          </a:p>
          <a:p>
            <a:r>
              <a:rPr lang="en-US" dirty="0">
                <a:latin typeface="Bodoni MT" panose="02070603080606020203" pitchFamily="18" charset="0"/>
              </a:rPr>
              <a:t>Judah’s wickedness comes to roost – Jer36</a:t>
            </a:r>
            <a:r>
              <a:rPr lang="en-US" dirty="0">
                <a:solidFill>
                  <a:schemeClr val="bg1"/>
                </a:solidFill>
                <a:latin typeface="Bodoni MT" panose="02070603080606020203" pitchFamily="18" charset="0"/>
              </a:rPr>
              <a:t>:30,31</a:t>
            </a:r>
          </a:p>
        </p:txBody>
      </p:sp>
    </p:spTree>
    <p:extLst>
      <p:ext uri="{BB962C8B-B14F-4D97-AF65-F5344CB8AC3E}">
        <p14:creationId xmlns:p14="http://schemas.microsoft.com/office/powerpoint/2010/main" val="1101633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Bodoni MT" panose="02070603080606020203" pitchFamily="18" charset="0"/>
              </a:rPr>
              <a:t>Who is Daniel</a:t>
            </a:r>
          </a:p>
        </p:txBody>
      </p:sp>
      <p:sp>
        <p:nvSpPr>
          <p:cNvPr id="3" name="Content Placeholder 2"/>
          <p:cNvSpPr>
            <a:spLocks noGrp="1"/>
          </p:cNvSpPr>
          <p:nvPr>
            <p:ph idx="1"/>
          </p:nvPr>
        </p:nvSpPr>
        <p:spPr>
          <a:xfrm>
            <a:off x="463714" y="1386347"/>
            <a:ext cx="8246070" cy="3722366"/>
          </a:xfrm>
        </p:spPr>
        <p:txBody>
          <a:bodyPr/>
          <a:lstStyle/>
          <a:p>
            <a:r>
              <a:rPr lang="en-US" dirty="0">
                <a:latin typeface="Bodoni MT" panose="02070603080606020203" pitchFamily="18" charset="0"/>
              </a:rPr>
              <a:t>Daniel is Hebrew, royal family of Judah, born about 620 BC, about 13,14 when captured by Neb</a:t>
            </a:r>
          </a:p>
          <a:p>
            <a:r>
              <a:rPr lang="en-US" dirty="0">
                <a:latin typeface="Bodoni MT" panose="02070603080606020203" pitchFamily="18" charset="0"/>
              </a:rPr>
              <a:t>Well educated, selected for more by Babylonians</a:t>
            </a:r>
          </a:p>
          <a:p>
            <a:r>
              <a:rPr lang="en-US" dirty="0">
                <a:latin typeface="Bodoni MT" panose="02070603080606020203" pitchFamily="18" charset="0"/>
              </a:rPr>
              <a:t>Names – Daniel “God is my judge”, Belteshazzar “Whom Bel favors”, “Keeper of the treasures of the prince of Bel”</a:t>
            </a:r>
          </a:p>
          <a:p>
            <a:endParaRPr lang="en-US" dirty="0">
              <a:latin typeface="Bodoni MT" panose="02070603080606020203" pitchFamily="18" charset="0"/>
            </a:endParaRPr>
          </a:p>
          <a:p>
            <a:endParaRPr lang="en-US" dirty="0">
              <a:latin typeface="Bodoni MT" panose="02070603080606020203" pitchFamily="18" charset="0"/>
            </a:endParaRPr>
          </a:p>
          <a:p>
            <a:endParaRPr lang="en-US" dirty="0">
              <a:latin typeface="Bodoni MT" panose="02070603080606020203" pitchFamily="18" charset="0"/>
            </a:endParaRPr>
          </a:p>
        </p:txBody>
      </p:sp>
    </p:spTree>
    <p:extLst>
      <p:ext uri="{BB962C8B-B14F-4D97-AF65-F5344CB8AC3E}">
        <p14:creationId xmlns:p14="http://schemas.microsoft.com/office/powerpoint/2010/main" val="3513718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latin typeface="Bodoni MT" panose="02070603080606020203" pitchFamily="18" charset="0"/>
              </a:rPr>
              <a:t>The attack on Jerusalem</a:t>
            </a:r>
          </a:p>
        </p:txBody>
      </p:sp>
      <p:sp>
        <p:nvSpPr>
          <p:cNvPr id="5" name="Content Placeholder 4"/>
          <p:cNvSpPr>
            <a:spLocks noGrp="1"/>
          </p:cNvSpPr>
          <p:nvPr>
            <p:ph idx="1"/>
          </p:nvPr>
        </p:nvSpPr>
        <p:spPr>
          <a:xfrm>
            <a:off x="464573" y="1177436"/>
            <a:ext cx="7677563" cy="3867667"/>
          </a:xfrm>
        </p:spPr>
        <p:txBody>
          <a:bodyPr/>
          <a:lstStyle/>
          <a:p>
            <a:r>
              <a:rPr lang="en-US" dirty="0">
                <a:latin typeface="Bodoni MT" panose="02070603080606020203" pitchFamily="18" charset="0"/>
              </a:rPr>
              <a:t>3</a:t>
            </a:r>
            <a:r>
              <a:rPr lang="en-US" baseline="30000" dirty="0">
                <a:latin typeface="Bodoni MT" panose="02070603080606020203" pitchFamily="18" charset="0"/>
              </a:rPr>
              <a:t>rd</a:t>
            </a:r>
            <a:r>
              <a:rPr lang="en-US" dirty="0">
                <a:latin typeface="Bodoni MT" panose="02070603080606020203" pitchFamily="18" charset="0"/>
              </a:rPr>
              <a:t> year of Jehoiakim reign (king of Judah)</a:t>
            </a:r>
          </a:p>
          <a:p>
            <a:r>
              <a:rPr lang="en-US" dirty="0">
                <a:latin typeface="Bodoni MT" panose="02070603080606020203" pitchFamily="18" charset="0"/>
              </a:rPr>
              <a:t>Neb led the attack.  Took a while (sync with Ezekiel 1:1-3) </a:t>
            </a:r>
          </a:p>
          <a:p>
            <a:r>
              <a:rPr lang="en-US" dirty="0">
                <a:latin typeface="Bodoni MT" panose="02070603080606020203" pitchFamily="18" charset="0"/>
              </a:rPr>
              <a:t>Jeremiah places at fourth year but easily explained - full surrender happened later</a:t>
            </a:r>
          </a:p>
          <a:p>
            <a:r>
              <a:rPr lang="en-US" dirty="0">
                <a:latin typeface="Bodoni MT" panose="02070603080606020203" pitchFamily="18" charset="0"/>
              </a:rPr>
              <a:t>Carried off the temple treasure put in paga</a:t>
            </a:r>
            <a:r>
              <a:rPr lang="en-US" dirty="0">
                <a:solidFill>
                  <a:schemeClr val="bg1"/>
                </a:solidFill>
                <a:latin typeface="Bodoni MT" panose="02070603080606020203" pitchFamily="18" charset="0"/>
              </a:rPr>
              <a:t>n</a:t>
            </a:r>
            <a:r>
              <a:rPr lang="en-US" dirty="0">
                <a:latin typeface="Bodoni MT" panose="02070603080606020203" pitchFamily="18" charset="0"/>
              </a:rPr>
              <a:t> god temple – Blasphemy</a:t>
            </a:r>
          </a:p>
          <a:p>
            <a:r>
              <a:rPr lang="en-US" dirty="0">
                <a:latin typeface="Bodoni MT" panose="02070603080606020203" pitchFamily="18" charset="0"/>
              </a:rPr>
              <a:t>God uses a </a:t>
            </a:r>
            <a:r>
              <a:rPr lang="en-US" dirty="0">
                <a:solidFill>
                  <a:srgbClr val="FF2549"/>
                </a:solidFill>
                <a:latin typeface="Bodoni MT" panose="02070603080606020203" pitchFamily="18" charset="0"/>
              </a:rPr>
              <a:t>pagan</a:t>
            </a:r>
            <a:r>
              <a:rPr lang="en-US" dirty="0">
                <a:latin typeface="Bodoni MT" panose="02070603080606020203" pitchFamily="18" charset="0"/>
              </a:rPr>
              <a:t> king to defeat Judah</a:t>
            </a:r>
          </a:p>
          <a:p>
            <a:endParaRPr lang="en-US" dirty="0">
              <a:latin typeface="Bodoni MT" panose="02070603080606020203" pitchFamily="18" charset="0"/>
            </a:endParaRPr>
          </a:p>
        </p:txBody>
      </p:sp>
    </p:spTree>
    <p:extLst>
      <p:ext uri="{BB962C8B-B14F-4D97-AF65-F5344CB8AC3E}">
        <p14:creationId xmlns:p14="http://schemas.microsoft.com/office/powerpoint/2010/main" val="1886612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Bodoni MT" panose="02070603080606020203" pitchFamily="18" charset="0"/>
              </a:rPr>
              <a:t>Bring me the best</a:t>
            </a:r>
          </a:p>
        </p:txBody>
      </p:sp>
      <p:sp>
        <p:nvSpPr>
          <p:cNvPr id="3" name="Content Placeholder 2"/>
          <p:cNvSpPr>
            <a:spLocks noGrp="1"/>
          </p:cNvSpPr>
          <p:nvPr>
            <p:ph idx="1"/>
          </p:nvPr>
        </p:nvSpPr>
        <p:spPr>
          <a:xfrm>
            <a:off x="463714" y="1386347"/>
            <a:ext cx="8246070" cy="3722366"/>
          </a:xfrm>
        </p:spPr>
        <p:txBody>
          <a:bodyPr>
            <a:normAutofit lnSpcReduction="10000"/>
          </a:bodyPr>
          <a:lstStyle/>
          <a:p>
            <a:r>
              <a:rPr lang="en-US" dirty="0">
                <a:latin typeface="Bodoni MT" panose="02070603080606020203" pitchFamily="18" charset="0"/>
              </a:rPr>
              <a:t>Ashpenaz- chief eunuch – head of the re-education program</a:t>
            </a:r>
          </a:p>
          <a:p>
            <a:r>
              <a:rPr lang="en-US" dirty="0">
                <a:latin typeface="Bodoni MT" panose="02070603080606020203" pitchFamily="18" charset="0"/>
              </a:rPr>
              <a:t>Language, literature, philosophy – Indoctrination</a:t>
            </a:r>
          </a:p>
          <a:p>
            <a:pPr lvl="2"/>
            <a:r>
              <a:rPr lang="en-US" dirty="0">
                <a:latin typeface="Bodoni MT" panose="02070603080606020203" pitchFamily="18" charset="0"/>
              </a:rPr>
              <a:t>Perversion of godly teaching</a:t>
            </a:r>
          </a:p>
          <a:p>
            <a:pPr lvl="2"/>
            <a:r>
              <a:rPr lang="en-US" dirty="0">
                <a:latin typeface="Bodoni MT" panose="02070603080606020203" pitchFamily="18" charset="0"/>
              </a:rPr>
              <a:t>Hitler youth, Cultural revolution</a:t>
            </a:r>
          </a:p>
          <a:p>
            <a:r>
              <a:rPr lang="en-US" dirty="0">
                <a:latin typeface="Bodoni MT" panose="02070603080606020203" pitchFamily="18" charset="0"/>
              </a:rPr>
              <a:t>Give them the best – Food &amp; Wine</a:t>
            </a:r>
          </a:p>
          <a:p>
            <a:pPr lvl="2"/>
            <a:r>
              <a:rPr lang="en-US" dirty="0">
                <a:latin typeface="Bodoni MT" panose="02070603080606020203" pitchFamily="18" charset="0"/>
              </a:rPr>
              <a:t>Offered to pagan gods</a:t>
            </a:r>
          </a:p>
          <a:p>
            <a:r>
              <a:rPr lang="en-US" dirty="0">
                <a:latin typeface="Bodoni MT" panose="02070603080606020203" pitchFamily="18" charset="0"/>
              </a:rPr>
              <a:t>Name changes to lose identity</a:t>
            </a:r>
          </a:p>
          <a:p>
            <a:endParaRPr lang="en-US" dirty="0">
              <a:latin typeface="Bodoni MT" panose="02070603080606020203" pitchFamily="18" charset="0"/>
            </a:endParaRPr>
          </a:p>
          <a:p>
            <a:endParaRPr lang="en-US" dirty="0">
              <a:latin typeface="Bodoni MT" panose="02070603080606020203" pitchFamily="18" charset="0"/>
            </a:endParaRPr>
          </a:p>
        </p:txBody>
      </p:sp>
    </p:spTree>
    <p:extLst>
      <p:ext uri="{BB962C8B-B14F-4D97-AF65-F5344CB8AC3E}">
        <p14:creationId xmlns:p14="http://schemas.microsoft.com/office/powerpoint/2010/main" val="1444925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latin typeface="Bodoni MT" panose="02070603080606020203" pitchFamily="18" charset="0"/>
              </a:rPr>
              <a:t>Nope, Not me!</a:t>
            </a:r>
          </a:p>
        </p:txBody>
      </p:sp>
      <p:sp>
        <p:nvSpPr>
          <p:cNvPr id="5" name="Content Placeholder 4"/>
          <p:cNvSpPr>
            <a:spLocks noGrp="1"/>
          </p:cNvSpPr>
          <p:nvPr>
            <p:ph idx="1"/>
          </p:nvPr>
        </p:nvSpPr>
        <p:spPr>
          <a:xfrm>
            <a:off x="464573" y="1177436"/>
            <a:ext cx="7677563" cy="3867667"/>
          </a:xfrm>
        </p:spPr>
        <p:txBody>
          <a:bodyPr/>
          <a:lstStyle/>
          <a:p>
            <a:r>
              <a:rPr lang="en-US" dirty="0">
                <a:latin typeface="Bodoni MT" panose="02070603080606020203" pitchFamily="18" charset="0"/>
              </a:rPr>
              <a:t>Daniel resolved not to defile himself with food and wine from the king.</a:t>
            </a:r>
          </a:p>
          <a:p>
            <a:r>
              <a:rPr lang="en-US" dirty="0">
                <a:latin typeface="Bodoni MT" panose="02070603080606020203" pitchFamily="18" charset="0"/>
              </a:rPr>
              <a:t>Did not want to defile himself with the</a:t>
            </a:r>
            <a:br>
              <a:rPr lang="en-US" dirty="0">
                <a:latin typeface="Bodoni MT" panose="02070603080606020203" pitchFamily="18" charset="0"/>
              </a:rPr>
            </a:br>
            <a:r>
              <a:rPr lang="en-US" dirty="0">
                <a:latin typeface="Bodoni MT" panose="02070603080606020203" pitchFamily="18" charset="0"/>
              </a:rPr>
              <a:t>breaking of the Law of God – Lev 7:19-27</a:t>
            </a:r>
          </a:p>
          <a:p>
            <a:r>
              <a:rPr lang="en-US" dirty="0">
                <a:latin typeface="Bodoni MT" panose="02070603080606020203" pitchFamily="18" charset="0"/>
              </a:rPr>
              <a:t>This was a choice of huge proportion - Hebrews 11:25-29</a:t>
            </a:r>
          </a:p>
          <a:p>
            <a:r>
              <a:rPr lang="en-US" dirty="0">
                <a:latin typeface="Bodoni MT" panose="02070603080606020203" pitchFamily="18" charset="0"/>
              </a:rPr>
              <a:t>Respected king enough to ask permission</a:t>
            </a:r>
          </a:p>
        </p:txBody>
      </p:sp>
    </p:spTree>
    <p:extLst>
      <p:ext uri="{BB962C8B-B14F-4D97-AF65-F5344CB8AC3E}">
        <p14:creationId xmlns:p14="http://schemas.microsoft.com/office/powerpoint/2010/main" val="1258857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Bodoni MT" panose="02070603080606020203" pitchFamily="18" charset="0"/>
              </a:rPr>
              <a:t>Head of the Class</a:t>
            </a:r>
          </a:p>
        </p:txBody>
      </p:sp>
      <p:sp>
        <p:nvSpPr>
          <p:cNvPr id="3" name="Content Placeholder 2"/>
          <p:cNvSpPr>
            <a:spLocks noGrp="1"/>
          </p:cNvSpPr>
          <p:nvPr>
            <p:ph idx="1"/>
          </p:nvPr>
        </p:nvSpPr>
        <p:spPr>
          <a:xfrm>
            <a:off x="463714" y="1386347"/>
            <a:ext cx="8246070" cy="3722366"/>
          </a:xfrm>
        </p:spPr>
        <p:txBody>
          <a:bodyPr>
            <a:normAutofit/>
          </a:bodyPr>
          <a:lstStyle/>
          <a:p>
            <a:r>
              <a:rPr lang="en-US" dirty="0">
                <a:latin typeface="Bodoni MT" panose="02070603080606020203" pitchFamily="18" charset="0"/>
              </a:rPr>
              <a:t>GOD gave knowledge and understanding </a:t>
            </a:r>
          </a:p>
          <a:p>
            <a:pPr lvl="2"/>
            <a:r>
              <a:rPr lang="en-US" dirty="0">
                <a:latin typeface="Bodoni MT" panose="02070603080606020203" pitchFamily="18" charset="0"/>
              </a:rPr>
              <a:t>Literature and language, Not re-education</a:t>
            </a:r>
          </a:p>
          <a:p>
            <a:pPr lvl="2"/>
            <a:r>
              <a:rPr lang="en-US" dirty="0">
                <a:latin typeface="Bodoni MT" panose="02070603080606020203" pitchFamily="18" charset="0"/>
              </a:rPr>
              <a:t>Understanding – Not so much what you know, but rather how you use it</a:t>
            </a:r>
          </a:p>
          <a:p>
            <a:r>
              <a:rPr lang="en-US" dirty="0">
                <a:latin typeface="Bodoni MT" panose="02070603080606020203" pitchFamily="18" charset="0"/>
              </a:rPr>
              <a:t>GOD gave understanding of visions and dreams Eph 1:18</a:t>
            </a:r>
          </a:p>
          <a:p>
            <a:r>
              <a:rPr lang="en-US" dirty="0">
                <a:latin typeface="Bodoni MT" panose="02070603080606020203" pitchFamily="18" charset="0"/>
              </a:rPr>
              <a:t>Presented &amp; tested by the king – 10x capable than top people. Accepted into service – Ps 119:97-100</a:t>
            </a:r>
          </a:p>
          <a:p>
            <a:endParaRPr lang="en-US" dirty="0">
              <a:latin typeface="Bodoni MT" panose="02070603080606020203" pitchFamily="18" charset="0"/>
            </a:endParaRPr>
          </a:p>
        </p:txBody>
      </p:sp>
    </p:spTree>
    <p:extLst>
      <p:ext uri="{BB962C8B-B14F-4D97-AF65-F5344CB8AC3E}">
        <p14:creationId xmlns:p14="http://schemas.microsoft.com/office/powerpoint/2010/main" val="2546628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C5BF5-8814-46B5-86A8-6AC4CC5D82F6}"/>
              </a:ext>
            </a:extLst>
          </p:cNvPr>
          <p:cNvSpPr>
            <a:spLocks noGrp="1"/>
          </p:cNvSpPr>
          <p:nvPr>
            <p:ph type="title"/>
          </p:nvPr>
        </p:nvSpPr>
        <p:spPr/>
        <p:txBody>
          <a:bodyPr/>
          <a:lstStyle/>
          <a:p>
            <a:r>
              <a:rPr lang="en-US" dirty="0"/>
              <a:t>Daniel 2</a:t>
            </a:r>
          </a:p>
        </p:txBody>
      </p:sp>
      <p:pic>
        <p:nvPicPr>
          <p:cNvPr id="3" name="Picture 2">
            <a:extLst>
              <a:ext uri="{FF2B5EF4-FFF2-40B4-BE49-F238E27FC236}">
                <a16:creationId xmlns:a16="http://schemas.microsoft.com/office/drawing/2014/main" id="{D31CE96D-AB03-48FF-88D3-C3EE1814E49E}"/>
              </a:ext>
            </a:extLst>
          </p:cNvPr>
          <p:cNvPicPr>
            <a:picLocks noChangeAspect="1"/>
          </p:cNvPicPr>
          <p:nvPr/>
        </p:nvPicPr>
        <p:blipFill>
          <a:blip r:embed="rId2"/>
          <a:stretch>
            <a:fillRect/>
          </a:stretch>
        </p:blipFill>
        <p:spPr>
          <a:xfrm>
            <a:off x="104361" y="874643"/>
            <a:ext cx="8999882" cy="4364273"/>
          </a:xfrm>
          <a:prstGeom prst="rect">
            <a:avLst/>
          </a:prstGeom>
        </p:spPr>
      </p:pic>
    </p:spTree>
    <p:extLst>
      <p:ext uri="{BB962C8B-B14F-4D97-AF65-F5344CB8AC3E}">
        <p14:creationId xmlns:p14="http://schemas.microsoft.com/office/powerpoint/2010/main" val="1172575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0409-5411-4408-8287-7290D3AFCE84}"/>
              </a:ext>
            </a:extLst>
          </p:cNvPr>
          <p:cNvSpPr>
            <a:spLocks noGrp="1"/>
          </p:cNvSpPr>
          <p:nvPr>
            <p:ph type="title"/>
          </p:nvPr>
        </p:nvSpPr>
        <p:spPr/>
        <p:txBody>
          <a:bodyPr/>
          <a:lstStyle/>
          <a:p>
            <a:r>
              <a:rPr lang="en-US" dirty="0"/>
              <a:t>The Dream Problem</a:t>
            </a:r>
          </a:p>
        </p:txBody>
      </p:sp>
      <p:sp>
        <p:nvSpPr>
          <p:cNvPr id="3" name="Content Placeholder 2">
            <a:extLst>
              <a:ext uri="{FF2B5EF4-FFF2-40B4-BE49-F238E27FC236}">
                <a16:creationId xmlns:a16="http://schemas.microsoft.com/office/drawing/2014/main" id="{01F09491-5926-410B-A411-67E0284C4416}"/>
              </a:ext>
            </a:extLst>
          </p:cNvPr>
          <p:cNvSpPr>
            <a:spLocks noGrp="1"/>
          </p:cNvSpPr>
          <p:nvPr>
            <p:ph idx="1"/>
          </p:nvPr>
        </p:nvSpPr>
        <p:spPr>
          <a:xfrm>
            <a:off x="463714" y="1386347"/>
            <a:ext cx="8561016" cy="3698512"/>
          </a:xfrm>
        </p:spPr>
        <p:txBody>
          <a:bodyPr>
            <a:normAutofit lnSpcReduction="10000"/>
          </a:bodyPr>
          <a:lstStyle/>
          <a:p>
            <a:r>
              <a:rPr lang="en-US" dirty="0"/>
              <a:t>Vs 1 – Daniel still a teenager. Timing is fuzzy because of policy of acting vs recognized king</a:t>
            </a:r>
          </a:p>
          <a:p>
            <a:r>
              <a:rPr lang="en-US" dirty="0"/>
              <a:t>King Neb has a dream and is so troubled, can’t sleep</a:t>
            </a:r>
          </a:p>
          <a:p>
            <a:r>
              <a:rPr lang="en-US" dirty="0"/>
              <a:t>Vs 2 – Neb calls his wise men</a:t>
            </a:r>
          </a:p>
          <a:p>
            <a:pPr lvl="2"/>
            <a:r>
              <a:rPr lang="en-US" dirty="0"/>
              <a:t>Magicians – illusions, black magic (charms and spirits)</a:t>
            </a:r>
          </a:p>
          <a:p>
            <a:pPr lvl="2"/>
            <a:r>
              <a:rPr lang="en-US" dirty="0"/>
              <a:t>Enchanters – chanters of evil spells and incantations</a:t>
            </a:r>
          </a:p>
          <a:p>
            <a:pPr lvl="2"/>
            <a:r>
              <a:rPr lang="en-US" dirty="0"/>
              <a:t>Sorcerers – talk to dead, magic with evil spirits</a:t>
            </a:r>
          </a:p>
          <a:p>
            <a:pPr lvl="2"/>
            <a:r>
              <a:rPr lang="en-US" dirty="0"/>
              <a:t>Astrologers – read horoscopes, stars to foretell future</a:t>
            </a:r>
          </a:p>
          <a:p>
            <a:pPr lvl="2"/>
            <a:endParaRPr lang="en-US" dirty="0"/>
          </a:p>
        </p:txBody>
      </p:sp>
    </p:spTree>
    <p:extLst>
      <p:ext uri="{BB962C8B-B14F-4D97-AF65-F5344CB8AC3E}">
        <p14:creationId xmlns:p14="http://schemas.microsoft.com/office/powerpoint/2010/main" val="2471359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0409-5411-4408-8287-7290D3AFCE84}"/>
              </a:ext>
            </a:extLst>
          </p:cNvPr>
          <p:cNvSpPr>
            <a:spLocks noGrp="1"/>
          </p:cNvSpPr>
          <p:nvPr>
            <p:ph type="title"/>
          </p:nvPr>
        </p:nvSpPr>
        <p:spPr/>
        <p:txBody>
          <a:bodyPr/>
          <a:lstStyle/>
          <a:p>
            <a:r>
              <a:rPr lang="en-US" dirty="0"/>
              <a:t>The Dream Problem</a:t>
            </a:r>
          </a:p>
        </p:txBody>
      </p:sp>
      <p:sp>
        <p:nvSpPr>
          <p:cNvPr id="3" name="Content Placeholder 2">
            <a:extLst>
              <a:ext uri="{FF2B5EF4-FFF2-40B4-BE49-F238E27FC236}">
                <a16:creationId xmlns:a16="http://schemas.microsoft.com/office/drawing/2014/main" id="{01F09491-5926-410B-A411-67E0284C4416}"/>
              </a:ext>
            </a:extLst>
          </p:cNvPr>
          <p:cNvSpPr>
            <a:spLocks noGrp="1"/>
          </p:cNvSpPr>
          <p:nvPr>
            <p:ph idx="1"/>
          </p:nvPr>
        </p:nvSpPr>
        <p:spPr>
          <a:xfrm>
            <a:off x="463714" y="1386347"/>
            <a:ext cx="8561016" cy="3698512"/>
          </a:xfrm>
        </p:spPr>
        <p:txBody>
          <a:bodyPr>
            <a:normAutofit fontScale="92500" lnSpcReduction="10000"/>
          </a:bodyPr>
          <a:lstStyle/>
          <a:p>
            <a:r>
              <a:rPr lang="en-US" dirty="0"/>
              <a:t>Common practice throughout history </a:t>
            </a:r>
          </a:p>
          <a:p>
            <a:pPr lvl="1"/>
            <a:r>
              <a:rPr lang="en-US" dirty="0"/>
              <a:t>Alexander, </a:t>
            </a:r>
            <a:r>
              <a:rPr lang="en-US" dirty="0" err="1"/>
              <a:t>Pharoahs</a:t>
            </a:r>
            <a:r>
              <a:rPr lang="en-US" dirty="0"/>
              <a:t>, </a:t>
            </a:r>
            <a:r>
              <a:rPr lang="en-US" dirty="0" err="1"/>
              <a:t>Ceasars</a:t>
            </a:r>
            <a:r>
              <a:rPr lang="en-US" dirty="0"/>
              <a:t>, Nancy Reagan, Hillary Clinton</a:t>
            </a:r>
          </a:p>
          <a:p>
            <a:r>
              <a:rPr lang="en-US" dirty="0"/>
              <a:t>Vs 3 Reiterates to advisors that he is troubled and wants to know the meaning</a:t>
            </a:r>
          </a:p>
          <a:p>
            <a:r>
              <a:rPr lang="en-US" dirty="0"/>
              <a:t>Vs 4 Astrologers want to know the dream so they can interpret (first verse written in Aramaic)</a:t>
            </a:r>
          </a:p>
          <a:p>
            <a:r>
              <a:rPr lang="en-US" dirty="0"/>
              <a:t>Vs 5 – King Neb demands they tell him his dream and the interpretation or he will destroy them or reward them</a:t>
            </a:r>
          </a:p>
        </p:txBody>
      </p:sp>
    </p:spTree>
    <p:extLst>
      <p:ext uri="{BB962C8B-B14F-4D97-AF65-F5344CB8AC3E}">
        <p14:creationId xmlns:p14="http://schemas.microsoft.com/office/powerpoint/2010/main" val="3396095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0409-5411-4408-8287-7290D3AFCE84}"/>
              </a:ext>
            </a:extLst>
          </p:cNvPr>
          <p:cNvSpPr>
            <a:spLocks noGrp="1"/>
          </p:cNvSpPr>
          <p:nvPr>
            <p:ph type="title"/>
          </p:nvPr>
        </p:nvSpPr>
        <p:spPr/>
        <p:txBody>
          <a:bodyPr/>
          <a:lstStyle/>
          <a:p>
            <a:r>
              <a:rPr lang="en-US" dirty="0"/>
              <a:t>The Dream Problem</a:t>
            </a:r>
          </a:p>
        </p:txBody>
      </p:sp>
      <p:sp>
        <p:nvSpPr>
          <p:cNvPr id="3" name="Content Placeholder 2">
            <a:extLst>
              <a:ext uri="{FF2B5EF4-FFF2-40B4-BE49-F238E27FC236}">
                <a16:creationId xmlns:a16="http://schemas.microsoft.com/office/drawing/2014/main" id="{01F09491-5926-410B-A411-67E0284C4416}"/>
              </a:ext>
            </a:extLst>
          </p:cNvPr>
          <p:cNvSpPr>
            <a:spLocks noGrp="1"/>
          </p:cNvSpPr>
          <p:nvPr>
            <p:ph idx="1"/>
          </p:nvPr>
        </p:nvSpPr>
        <p:spPr>
          <a:xfrm>
            <a:off x="326003" y="1386347"/>
            <a:ext cx="8698727" cy="3698512"/>
          </a:xfrm>
        </p:spPr>
        <p:txBody>
          <a:bodyPr>
            <a:normAutofit lnSpcReduction="10000"/>
          </a:bodyPr>
          <a:lstStyle/>
          <a:p>
            <a:r>
              <a:rPr lang="en-US" dirty="0"/>
              <a:t>King had faith in astrology and augury (omens/signs) but not in the dream or the advisors </a:t>
            </a:r>
          </a:p>
          <a:p>
            <a:r>
              <a:rPr lang="en-US" dirty="0"/>
              <a:t>Vs 7 Beg again for the dream (fear of exposure as frauds)</a:t>
            </a:r>
          </a:p>
          <a:p>
            <a:r>
              <a:rPr lang="en-US" dirty="0"/>
              <a:t>Vs 8,9 King calls them out for trying to gain time and also for a misleading  and wicked interpretation (fraud)</a:t>
            </a:r>
          </a:p>
          <a:p>
            <a:r>
              <a:rPr lang="en-US" dirty="0"/>
              <a:t>Vs 10,11 Astrologers – NO ONE CAN DO THIS, ONLY THE GODS CAN REVEAL IT and they do not live among men</a:t>
            </a:r>
          </a:p>
          <a:p>
            <a:pPr lvl="2"/>
            <a:r>
              <a:rPr lang="en-US" dirty="0"/>
              <a:t>Admission of failure and fraud</a:t>
            </a:r>
          </a:p>
        </p:txBody>
      </p:sp>
    </p:spTree>
    <p:extLst>
      <p:ext uri="{BB962C8B-B14F-4D97-AF65-F5344CB8AC3E}">
        <p14:creationId xmlns:p14="http://schemas.microsoft.com/office/powerpoint/2010/main" val="1198298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0409-5411-4408-8287-7290D3AFCE84}"/>
              </a:ext>
            </a:extLst>
          </p:cNvPr>
          <p:cNvSpPr>
            <a:spLocks noGrp="1"/>
          </p:cNvSpPr>
          <p:nvPr>
            <p:ph type="title"/>
          </p:nvPr>
        </p:nvSpPr>
        <p:spPr/>
        <p:txBody>
          <a:bodyPr/>
          <a:lstStyle/>
          <a:p>
            <a:r>
              <a:rPr lang="en-US" dirty="0"/>
              <a:t>The Dream Problem</a:t>
            </a:r>
          </a:p>
        </p:txBody>
      </p:sp>
      <p:sp>
        <p:nvSpPr>
          <p:cNvPr id="3" name="Content Placeholder 2">
            <a:extLst>
              <a:ext uri="{FF2B5EF4-FFF2-40B4-BE49-F238E27FC236}">
                <a16:creationId xmlns:a16="http://schemas.microsoft.com/office/drawing/2014/main" id="{01F09491-5926-410B-A411-67E0284C4416}"/>
              </a:ext>
            </a:extLst>
          </p:cNvPr>
          <p:cNvSpPr>
            <a:spLocks noGrp="1"/>
          </p:cNvSpPr>
          <p:nvPr>
            <p:ph idx="1"/>
          </p:nvPr>
        </p:nvSpPr>
        <p:spPr>
          <a:xfrm>
            <a:off x="326003" y="1386347"/>
            <a:ext cx="8698727" cy="3698512"/>
          </a:xfrm>
        </p:spPr>
        <p:txBody>
          <a:bodyPr>
            <a:normAutofit fontScale="92500" lnSpcReduction="10000"/>
          </a:bodyPr>
          <a:lstStyle/>
          <a:p>
            <a:r>
              <a:rPr lang="en-US" dirty="0"/>
              <a:t>Vs 12,13 King Neb orders them to be executed including Daniel and the three amigos</a:t>
            </a:r>
          </a:p>
          <a:p>
            <a:r>
              <a:rPr lang="en-US" dirty="0"/>
              <a:t>Vs 14,15 Commander of the guard goes to find Daniel and gives him explanation of what is going on</a:t>
            </a:r>
          </a:p>
          <a:p>
            <a:r>
              <a:rPr lang="en-US" dirty="0"/>
              <a:t>Vs 16 Daniel is bold enough to go to the king</a:t>
            </a:r>
          </a:p>
          <a:p>
            <a:pPr lvl="2"/>
            <a:r>
              <a:rPr lang="en-US" dirty="0"/>
              <a:t>Leader – Stepped up (action)</a:t>
            </a:r>
          </a:p>
          <a:p>
            <a:pPr lvl="2"/>
            <a:r>
              <a:rPr lang="en-US" dirty="0"/>
              <a:t>Asked for time – Needed to pray</a:t>
            </a:r>
          </a:p>
          <a:p>
            <a:pPr lvl="2"/>
            <a:r>
              <a:rPr lang="en-US" dirty="0"/>
              <a:t>Vs 17 Called in his team (Matt 18:20)</a:t>
            </a:r>
          </a:p>
          <a:p>
            <a:pPr lvl="2"/>
            <a:r>
              <a:rPr lang="en-US" dirty="0"/>
              <a:t>Vs 18 Joint effective prayer for mercy from God (James 5:16)</a:t>
            </a:r>
          </a:p>
        </p:txBody>
      </p:sp>
    </p:spTree>
    <p:extLst>
      <p:ext uri="{BB962C8B-B14F-4D97-AF65-F5344CB8AC3E}">
        <p14:creationId xmlns:p14="http://schemas.microsoft.com/office/powerpoint/2010/main" val="3172751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0409-5411-4408-8287-7290D3AFCE84}"/>
              </a:ext>
            </a:extLst>
          </p:cNvPr>
          <p:cNvSpPr>
            <a:spLocks noGrp="1"/>
          </p:cNvSpPr>
          <p:nvPr>
            <p:ph type="title"/>
          </p:nvPr>
        </p:nvSpPr>
        <p:spPr/>
        <p:txBody>
          <a:bodyPr/>
          <a:lstStyle/>
          <a:p>
            <a:r>
              <a:rPr lang="en-US" dirty="0"/>
              <a:t>The Dream Problem</a:t>
            </a:r>
          </a:p>
        </p:txBody>
      </p:sp>
      <p:sp>
        <p:nvSpPr>
          <p:cNvPr id="3" name="Content Placeholder 2">
            <a:extLst>
              <a:ext uri="{FF2B5EF4-FFF2-40B4-BE49-F238E27FC236}">
                <a16:creationId xmlns:a16="http://schemas.microsoft.com/office/drawing/2014/main" id="{01F09491-5926-410B-A411-67E0284C4416}"/>
              </a:ext>
            </a:extLst>
          </p:cNvPr>
          <p:cNvSpPr>
            <a:spLocks noGrp="1"/>
          </p:cNvSpPr>
          <p:nvPr>
            <p:ph idx="1"/>
          </p:nvPr>
        </p:nvSpPr>
        <p:spPr>
          <a:xfrm>
            <a:off x="326003" y="1386347"/>
            <a:ext cx="8698727" cy="3698512"/>
          </a:xfrm>
        </p:spPr>
        <p:txBody>
          <a:bodyPr>
            <a:normAutofit lnSpcReduction="10000"/>
          </a:bodyPr>
          <a:lstStyle/>
          <a:p>
            <a:r>
              <a:rPr lang="en-US" dirty="0"/>
              <a:t>Vs 19,20 God reveals the dream to Daniel in a vision(divine revelation) and praises the one true God </a:t>
            </a:r>
          </a:p>
          <a:p>
            <a:r>
              <a:rPr lang="en-US" dirty="0"/>
              <a:t>God is:</a:t>
            </a:r>
          </a:p>
          <a:p>
            <a:pPr lvl="2"/>
            <a:r>
              <a:rPr lang="en-US" dirty="0"/>
              <a:t>All knowing: 1 John 3:20, Ps 147:5, James 1:5</a:t>
            </a:r>
          </a:p>
          <a:p>
            <a:pPr lvl="2"/>
            <a:r>
              <a:rPr lang="en-US" dirty="0"/>
              <a:t>All powerful: Job 42:1,2 , Matt 19:26</a:t>
            </a:r>
          </a:p>
          <a:p>
            <a:pPr lvl="2"/>
            <a:r>
              <a:rPr lang="en-US" dirty="0"/>
              <a:t>All present: Ps 139:7-10, Jeremiah 23:24 </a:t>
            </a:r>
          </a:p>
          <a:p>
            <a:r>
              <a:rPr lang="en-US" dirty="0"/>
              <a:t>Vs 21 God gives power and wisdom</a:t>
            </a:r>
          </a:p>
          <a:p>
            <a:pPr lvl="2"/>
            <a:r>
              <a:rPr lang="en-US" dirty="0"/>
              <a:t>Ps 75:7, Prov 1:7</a:t>
            </a:r>
          </a:p>
        </p:txBody>
      </p:sp>
    </p:spTree>
    <p:extLst>
      <p:ext uri="{BB962C8B-B14F-4D97-AF65-F5344CB8AC3E}">
        <p14:creationId xmlns:p14="http://schemas.microsoft.com/office/powerpoint/2010/main" val="1369847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0409-5411-4408-8287-7290D3AFCE84}"/>
              </a:ext>
            </a:extLst>
          </p:cNvPr>
          <p:cNvSpPr>
            <a:spLocks noGrp="1"/>
          </p:cNvSpPr>
          <p:nvPr>
            <p:ph type="title"/>
          </p:nvPr>
        </p:nvSpPr>
        <p:spPr/>
        <p:txBody>
          <a:bodyPr/>
          <a:lstStyle/>
          <a:p>
            <a:r>
              <a:rPr lang="en-US" dirty="0"/>
              <a:t>The Dream Problem</a:t>
            </a:r>
          </a:p>
        </p:txBody>
      </p:sp>
      <p:sp>
        <p:nvSpPr>
          <p:cNvPr id="3" name="Content Placeholder 2">
            <a:extLst>
              <a:ext uri="{FF2B5EF4-FFF2-40B4-BE49-F238E27FC236}">
                <a16:creationId xmlns:a16="http://schemas.microsoft.com/office/drawing/2014/main" id="{01F09491-5926-410B-A411-67E0284C4416}"/>
              </a:ext>
            </a:extLst>
          </p:cNvPr>
          <p:cNvSpPr>
            <a:spLocks noGrp="1"/>
          </p:cNvSpPr>
          <p:nvPr>
            <p:ph idx="1"/>
          </p:nvPr>
        </p:nvSpPr>
        <p:spPr>
          <a:xfrm>
            <a:off x="326003" y="1386347"/>
            <a:ext cx="8698727" cy="3698512"/>
          </a:xfrm>
        </p:spPr>
        <p:txBody>
          <a:bodyPr>
            <a:normAutofit fontScale="92500"/>
          </a:bodyPr>
          <a:lstStyle/>
          <a:p>
            <a:r>
              <a:rPr lang="en-US" dirty="0"/>
              <a:t>Vs 22 Daniel’s prayer recognized nothing is hidden with God</a:t>
            </a:r>
          </a:p>
          <a:p>
            <a:pPr lvl="2"/>
            <a:r>
              <a:rPr lang="en-US" dirty="0"/>
              <a:t>Reveals deep secrets, reveals hidden things, source of revelation and enlightenment</a:t>
            </a:r>
          </a:p>
          <a:p>
            <a:r>
              <a:rPr lang="en-US" dirty="0"/>
              <a:t>Vs 23 Gives thanks to God for revelation and wisdom </a:t>
            </a:r>
          </a:p>
          <a:p>
            <a:r>
              <a:rPr lang="en-US" dirty="0"/>
              <a:t>Vs 24 Daniel beg for Arioch to not kill wise men and get an audience with king </a:t>
            </a:r>
          </a:p>
          <a:p>
            <a:pPr lvl="2"/>
            <a:r>
              <a:rPr lang="en-US" dirty="0"/>
              <a:t>Compassion</a:t>
            </a:r>
          </a:p>
          <a:p>
            <a:pPr lvl="2"/>
            <a:r>
              <a:rPr lang="en-US" dirty="0"/>
              <a:t>Pattern of asking for hard things</a:t>
            </a:r>
          </a:p>
        </p:txBody>
      </p:sp>
    </p:spTree>
    <p:extLst>
      <p:ext uri="{BB962C8B-B14F-4D97-AF65-F5344CB8AC3E}">
        <p14:creationId xmlns:p14="http://schemas.microsoft.com/office/powerpoint/2010/main" val="1111345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0409-5411-4408-8287-7290D3AFCE84}"/>
              </a:ext>
            </a:extLst>
          </p:cNvPr>
          <p:cNvSpPr>
            <a:spLocks noGrp="1"/>
          </p:cNvSpPr>
          <p:nvPr>
            <p:ph type="title"/>
          </p:nvPr>
        </p:nvSpPr>
        <p:spPr/>
        <p:txBody>
          <a:bodyPr/>
          <a:lstStyle/>
          <a:p>
            <a:r>
              <a:rPr lang="en-US" dirty="0"/>
              <a:t>The Dream Revealed</a:t>
            </a:r>
          </a:p>
        </p:txBody>
      </p:sp>
      <p:sp>
        <p:nvSpPr>
          <p:cNvPr id="3" name="Content Placeholder 2">
            <a:extLst>
              <a:ext uri="{FF2B5EF4-FFF2-40B4-BE49-F238E27FC236}">
                <a16:creationId xmlns:a16="http://schemas.microsoft.com/office/drawing/2014/main" id="{01F09491-5926-410B-A411-67E0284C4416}"/>
              </a:ext>
            </a:extLst>
          </p:cNvPr>
          <p:cNvSpPr>
            <a:spLocks noGrp="1"/>
          </p:cNvSpPr>
          <p:nvPr>
            <p:ph idx="1"/>
          </p:nvPr>
        </p:nvSpPr>
        <p:spPr>
          <a:xfrm>
            <a:off x="326003" y="1386347"/>
            <a:ext cx="8698727" cy="3698512"/>
          </a:xfrm>
        </p:spPr>
        <p:txBody>
          <a:bodyPr>
            <a:normAutofit/>
          </a:bodyPr>
          <a:lstStyle/>
          <a:p>
            <a:r>
              <a:rPr lang="en-US" dirty="0"/>
              <a:t>Vs 25-28  Daniel presented as the solver</a:t>
            </a:r>
          </a:p>
          <a:p>
            <a:pPr lvl="2"/>
            <a:r>
              <a:rPr lang="en-US" dirty="0"/>
              <a:t>Arioch takes credit for finding Daniel</a:t>
            </a:r>
          </a:p>
          <a:p>
            <a:pPr lvl="2"/>
            <a:r>
              <a:rPr lang="en-US" dirty="0"/>
              <a:t>Prayer </a:t>
            </a:r>
            <a:r>
              <a:rPr lang="en-US" dirty="0">
                <a:sym typeface="Wingdings" panose="05000000000000000000" pitchFamily="2" charset="2"/>
              </a:rPr>
              <a:t> Praise  Pursuit (Action)</a:t>
            </a:r>
          </a:p>
          <a:p>
            <a:pPr lvl="1"/>
            <a:r>
              <a:rPr lang="en-US" dirty="0">
                <a:sym typeface="Wingdings" panose="05000000000000000000" pitchFamily="2" charset="2"/>
              </a:rPr>
              <a:t>King asks Daniel if he can do it : Really asking Was your God able to help you? Did he hear your prayers?</a:t>
            </a:r>
          </a:p>
          <a:p>
            <a:pPr lvl="1"/>
            <a:r>
              <a:rPr lang="en-US" dirty="0">
                <a:sym typeface="Wingdings" panose="05000000000000000000" pitchFamily="2" charset="2"/>
              </a:rPr>
              <a:t>Daniel says no man can give the answer</a:t>
            </a:r>
          </a:p>
          <a:p>
            <a:pPr lvl="1"/>
            <a:r>
              <a:rPr lang="en-US" dirty="0">
                <a:sym typeface="Wingdings" panose="05000000000000000000" pitchFamily="2" charset="2"/>
              </a:rPr>
              <a:t>God can and has revealed the mystery</a:t>
            </a:r>
            <a:endParaRPr lang="en-US" dirty="0"/>
          </a:p>
        </p:txBody>
      </p:sp>
    </p:spTree>
    <p:extLst>
      <p:ext uri="{BB962C8B-B14F-4D97-AF65-F5344CB8AC3E}">
        <p14:creationId xmlns:p14="http://schemas.microsoft.com/office/powerpoint/2010/main" val="2353452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0409-5411-4408-8287-7290D3AFCE84}"/>
              </a:ext>
            </a:extLst>
          </p:cNvPr>
          <p:cNvSpPr>
            <a:spLocks noGrp="1"/>
          </p:cNvSpPr>
          <p:nvPr>
            <p:ph type="title"/>
          </p:nvPr>
        </p:nvSpPr>
        <p:spPr/>
        <p:txBody>
          <a:bodyPr/>
          <a:lstStyle/>
          <a:p>
            <a:r>
              <a:rPr lang="en-US" dirty="0"/>
              <a:t>The Dream Revealed</a:t>
            </a:r>
          </a:p>
        </p:txBody>
      </p:sp>
      <p:sp>
        <p:nvSpPr>
          <p:cNvPr id="3" name="Content Placeholder 2">
            <a:extLst>
              <a:ext uri="{FF2B5EF4-FFF2-40B4-BE49-F238E27FC236}">
                <a16:creationId xmlns:a16="http://schemas.microsoft.com/office/drawing/2014/main" id="{01F09491-5926-410B-A411-67E0284C4416}"/>
              </a:ext>
            </a:extLst>
          </p:cNvPr>
          <p:cNvSpPr>
            <a:spLocks noGrp="1"/>
          </p:cNvSpPr>
          <p:nvPr>
            <p:ph idx="1"/>
          </p:nvPr>
        </p:nvSpPr>
        <p:spPr>
          <a:xfrm>
            <a:off x="326003" y="1386347"/>
            <a:ext cx="8698727" cy="3698512"/>
          </a:xfrm>
        </p:spPr>
        <p:txBody>
          <a:bodyPr>
            <a:normAutofit/>
          </a:bodyPr>
          <a:lstStyle/>
          <a:p>
            <a:r>
              <a:rPr lang="en-US" dirty="0"/>
              <a:t>Vs 28,29 Daniel drops the bomb that the dream is about things to come ( a great prophesy)</a:t>
            </a:r>
          </a:p>
          <a:p>
            <a:r>
              <a:rPr lang="en-US" dirty="0"/>
              <a:t>He also claims again that GOD is the revealer of mysteries</a:t>
            </a:r>
          </a:p>
          <a:p>
            <a:r>
              <a:rPr lang="en-US" dirty="0"/>
              <a:t>Vs 30 God revealed to Daniel – </a:t>
            </a:r>
          </a:p>
          <a:p>
            <a:pPr lvl="2"/>
            <a:r>
              <a:rPr lang="en-US" dirty="0"/>
              <a:t>Not because he has greater wisdom</a:t>
            </a:r>
          </a:p>
          <a:p>
            <a:pPr lvl="2"/>
            <a:r>
              <a:rPr lang="en-US" dirty="0"/>
              <a:t>To fulfill God’s purpose</a:t>
            </a:r>
          </a:p>
        </p:txBody>
      </p:sp>
    </p:spTree>
    <p:extLst>
      <p:ext uri="{BB962C8B-B14F-4D97-AF65-F5344CB8AC3E}">
        <p14:creationId xmlns:p14="http://schemas.microsoft.com/office/powerpoint/2010/main" val="2931754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0409-5411-4408-8287-7290D3AFCE84}"/>
              </a:ext>
            </a:extLst>
          </p:cNvPr>
          <p:cNvSpPr>
            <a:spLocks noGrp="1"/>
          </p:cNvSpPr>
          <p:nvPr>
            <p:ph type="title"/>
          </p:nvPr>
        </p:nvSpPr>
        <p:spPr/>
        <p:txBody>
          <a:bodyPr/>
          <a:lstStyle/>
          <a:p>
            <a:r>
              <a:rPr lang="en-US" dirty="0"/>
              <a:t>The Dream Revealed</a:t>
            </a:r>
          </a:p>
        </p:txBody>
      </p:sp>
      <p:sp>
        <p:nvSpPr>
          <p:cNvPr id="3" name="Content Placeholder 2">
            <a:extLst>
              <a:ext uri="{FF2B5EF4-FFF2-40B4-BE49-F238E27FC236}">
                <a16:creationId xmlns:a16="http://schemas.microsoft.com/office/drawing/2014/main" id="{01F09491-5926-410B-A411-67E0284C4416}"/>
              </a:ext>
            </a:extLst>
          </p:cNvPr>
          <p:cNvSpPr>
            <a:spLocks noGrp="1"/>
          </p:cNvSpPr>
          <p:nvPr>
            <p:ph idx="1"/>
          </p:nvPr>
        </p:nvSpPr>
        <p:spPr>
          <a:xfrm>
            <a:off x="326003" y="1386347"/>
            <a:ext cx="8698727" cy="3698512"/>
          </a:xfrm>
        </p:spPr>
        <p:txBody>
          <a:bodyPr>
            <a:normAutofit/>
          </a:bodyPr>
          <a:lstStyle/>
          <a:p>
            <a:r>
              <a:rPr lang="en-US" dirty="0"/>
              <a:t>Vs 31-33 You saw an enormous statue</a:t>
            </a:r>
          </a:p>
          <a:p>
            <a:pPr lvl="2"/>
            <a:r>
              <a:rPr lang="en-US" dirty="0"/>
              <a:t>Head – Gold</a:t>
            </a:r>
          </a:p>
          <a:p>
            <a:pPr lvl="2"/>
            <a:r>
              <a:rPr lang="en-US" dirty="0"/>
              <a:t>Chest/Arms – Silver</a:t>
            </a:r>
          </a:p>
          <a:p>
            <a:pPr lvl="2"/>
            <a:r>
              <a:rPr lang="en-US" dirty="0"/>
              <a:t>Belly/Thighs – Bronze</a:t>
            </a:r>
          </a:p>
          <a:p>
            <a:pPr lvl="2"/>
            <a:r>
              <a:rPr lang="en-US" dirty="0"/>
              <a:t>Legs – Iron </a:t>
            </a:r>
          </a:p>
          <a:p>
            <a:pPr lvl="2"/>
            <a:r>
              <a:rPr lang="en-US" dirty="0"/>
              <a:t>Feet – Partly Iron, Partly Baked Clay</a:t>
            </a:r>
          </a:p>
          <a:p>
            <a:pPr lvl="2"/>
            <a:r>
              <a:rPr lang="en-US" dirty="0"/>
              <a:t>In order of value and weight</a:t>
            </a:r>
          </a:p>
          <a:p>
            <a:pPr lvl="2"/>
            <a:endParaRPr lang="en-US" dirty="0"/>
          </a:p>
        </p:txBody>
      </p:sp>
    </p:spTree>
    <p:extLst>
      <p:ext uri="{BB962C8B-B14F-4D97-AF65-F5344CB8AC3E}">
        <p14:creationId xmlns:p14="http://schemas.microsoft.com/office/powerpoint/2010/main" val="3201148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0409-5411-4408-8287-7290D3AFCE84}"/>
              </a:ext>
            </a:extLst>
          </p:cNvPr>
          <p:cNvSpPr>
            <a:spLocks noGrp="1"/>
          </p:cNvSpPr>
          <p:nvPr>
            <p:ph type="title"/>
          </p:nvPr>
        </p:nvSpPr>
        <p:spPr/>
        <p:txBody>
          <a:bodyPr/>
          <a:lstStyle/>
          <a:p>
            <a:r>
              <a:rPr lang="en-US" dirty="0"/>
              <a:t>The Dream Revealed</a:t>
            </a:r>
          </a:p>
        </p:txBody>
      </p:sp>
      <p:sp>
        <p:nvSpPr>
          <p:cNvPr id="3" name="Content Placeholder 2">
            <a:extLst>
              <a:ext uri="{FF2B5EF4-FFF2-40B4-BE49-F238E27FC236}">
                <a16:creationId xmlns:a16="http://schemas.microsoft.com/office/drawing/2014/main" id="{01F09491-5926-410B-A411-67E0284C4416}"/>
              </a:ext>
            </a:extLst>
          </p:cNvPr>
          <p:cNvSpPr>
            <a:spLocks noGrp="1"/>
          </p:cNvSpPr>
          <p:nvPr>
            <p:ph idx="1"/>
          </p:nvPr>
        </p:nvSpPr>
        <p:spPr>
          <a:xfrm>
            <a:off x="326003" y="1386347"/>
            <a:ext cx="8698727" cy="3698512"/>
          </a:xfrm>
        </p:spPr>
        <p:txBody>
          <a:bodyPr>
            <a:normAutofit/>
          </a:bodyPr>
          <a:lstStyle/>
          <a:p>
            <a:r>
              <a:rPr lang="en-US" dirty="0"/>
              <a:t>Vs 34 Rock cut out not by human hand</a:t>
            </a:r>
          </a:p>
          <a:p>
            <a:pPr lvl="2"/>
            <a:r>
              <a:rPr lang="en-US" dirty="0"/>
              <a:t>Supernatural</a:t>
            </a:r>
          </a:p>
          <a:p>
            <a:pPr lvl="2"/>
            <a:r>
              <a:rPr lang="en-US" dirty="0"/>
              <a:t>Struck the feet (weak point) and smashed them</a:t>
            </a:r>
          </a:p>
          <a:p>
            <a:r>
              <a:rPr lang="en-US" dirty="0"/>
              <a:t>Vs 35 All the materials then are smashed into fine pieces like chaff on a threshing floor</a:t>
            </a:r>
          </a:p>
          <a:p>
            <a:pPr lvl="2"/>
            <a:r>
              <a:rPr lang="en-US" dirty="0"/>
              <a:t>Indicative of judgement</a:t>
            </a:r>
          </a:p>
          <a:p>
            <a:pPr lvl="3"/>
            <a:r>
              <a:rPr lang="en-US" dirty="0"/>
              <a:t>Ps 1:4-5, </a:t>
            </a:r>
            <a:r>
              <a:rPr lang="en-US" dirty="0" err="1"/>
              <a:t>Jer</a:t>
            </a:r>
            <a:r>
              <a:rPr lang="en-US" dirty="0"/>
              <a:t> 51:33+</a:t>
            </a:r>
          </a:p>
          <a:p>
            <a:pPr lvl="2"/>
            <a:r>
              <a:rPr lang="en-US" dirty="0"/>
              <a:t>The rock becomes a mountain and fills the earth</a:t>
            </a:r>
          </a:p>
          <a:p>
            <a:pPr lvl="2"/>
            <a:endParaRPr lang="en-US" dirty="0"/>
          </a:p>
        </p:txBody>
      </p:sp>
    </p:spTree>
    <p:extLst>
      <p:ext uri="{BB962C8B-B14F-4D97-AF65-F5344CB8AC3E}">
        <p14:creationId xmlns:p14="http://schemas.microsoft.com/office/powerpoint/2010/main" val="2441416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0409-5411-4408-8287-7290D3AFCE84}"/>
              </a:ext>
            </a:extLst>
          </p:cNvPr>
          <p:cNvSpPr>
            <a:spLocks noGrp="1"/>
          </p:cNvSpPr>
          <p:nvPr>
            <p:ph type="title"/>
          </p:nvPr>
        </p:nvSpPr>
        <p:spPr/>
        <p:txBody>
          <a:bodyPr/>
          <a:lstStyle/>
          <a:p>
            <a:r>
              <a:rPr lang="en-US" dirty="0"/>
              <a:t>The Interpretation</a:t>
            </a:r>
          </a:p>
        </p:txBody>
      </p:sp>
      <p:sp>
        <p:nvSpPr>
          <p:cNvPr id="3" name="Content Placeholder 2">
            <a:extLst>
              <a:ext uri="{FF2B5EF4-FFF2-40B4-BE49-F238E27FC236}">
                <a16:creationId xmlns:a16="http://schemas.microsoft.com/office/drawing/2014/main" id="{01F09491-5926-410B-A411-67E0284C4416}"/>
              </a:ext>
            </a:extLst>
          </p:cNvPr>
          <p:cNvSpPr>
            <a:spLocks noGrp="1"/>
          </p:cNvSpPr>
          <p:nvPr>
            <p:ph idx="1"/>
          </p:nvPr>
        </p:nvSpPr>
        <p:spPr>
          <a:xfrm>
            <a:off x="326003" y="1386347"/>
            <a:ext cx="8698727" cy="3698512"/>
          </a:xfrm>
        </p:spPr>
        <p:txBody>
          <a:bodyPr>
            <a:normAutofit fontScale="92500" lnSpcReduction="10000"/>
          </a:bodyPr>
          <a:lstStyle/>
          <a:p>
            <a:r>
              <a:rPr lang="en-US" dirty="0"/>
              <a:t>Vs 36 Daniel, the 3 amigos and God will reveal the int. </a:t>
            </a:r>
          </a:p>
          <a:p>
            <a:r>
              <a:rPr lang="en-US" dirty="0"/>
              <a:t>Vs 37,38 Reminds Neb of his great power and that it is directly from divine appointment (Dan 5:21)</a:t>
            </a:r>
          </a:p>
          <a:p>
            <a:r>
              <a:rPr lang="en-US" dirty="0"/>
              <a:t>Daniel reveals the Times of Gentiles / Age of Kingdoms</a:t>
            </a:r>
          </a:p>
          <a:p>
            <a:pPr lvl="2"/>
            <a:r>
              <a:rPr lang="en-US" dirty="0"/>
              <a:t>First (Gold) Nebuchadnezzar</a:t>
            </a:r>
          </a:p>
          <a:p>
            <a:pPr lvl="2"/>
            <a:r>
              <a:rPr lang="en-US" dirty="0"/>
              <a:t>Second (Silver) inferior to Neb</a:t>
            </a:r>
          </a:p>
          <a:p>
            <a:pPr lvl="2"/>
            <a:r>
              <a:rPr lang="en-US" dirty="0"/>
              <a:t>Third (Bronze) rule over the whole earth</a:t>
            </a:r>
          </a:p>
          <a:p>
            <a:pPr lvl="2"/>
            <a:r>
              <a:rPr lang="en-US" dirty="0"/>
              <a:t>Fourth (Iron) crush and smash all the others</a:t>
            </a:r>
          </a:p>
          <a:p>
            <a:pPr lvl="3"/>
            <a:r>
              <a:rPr lang="en-US" dirty="0"/>
              <a:t>(Iron Clay) divided kingdom still with some strength</a:t>
            </a:r>
          </a:p>
        </p:txBody>
      </p:sp>
    </p:spTree>
    <p:extLst>
      <p:ext uri="{BB962C8B-B14F-4D97-AF65-F5344CB8AC3E}">
        <p14:creationId xmlns:p14="http://schemas.microsoft.com/office/powerpoint/2010/main" val="3426815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0409-5411-4408-8287-7290D3AFCE84}"/>
              </a:ext>
            </a:extLst>
          </p:cNvPr>
          <p:cNvSpPr>
            <a:spLocks noGrp="1"/>
          </p:cNvSpPr>
          <p:nvPr>
            <p:ph type="title"/>
          </p:nvPr>
        </p:nvSpPr>
        <p:spPr/>
        <p:txBody>
          <a:bodyPr/>
          <a:lstStyle/>
          <a:p>
            <a:r>
              <a:rPr lang="en-US" dirty="0"/>
              <a:t>The Interpretation</a:t>
            </a:r>
          </a:p>
        </p:txBody>
      </p:sp>
      <p:sp>
        <p:nvSpPr>
          <p:cNvPr id="3" name="Content Placeholder 2">
            <a:extLst>
              <a:ext uri="{FF2B5EF4-FFF2-40B4-BE49-F238E27FC236}">
                <a16:creationId xmlns:a16="http://schemas.microsoft.com/office/drawing/2014/main" id="{01F09491-5926-410B-A411-67E0284C4416}"/>
              </a:ext>
            </a:extLst>
          </p:cNvPr>
          <p:cNvSpPr>
            <a:spLocks noGrp="1"/>
          </p:cNvSpPr>
          <p:nvPr>
            <p:ph idx="1"/>
          </p:nvPr>
        </p:nvSpPr>
        <p:spPr>
          <a:xfrm>
            <a:off x="326003" y="1386347"/>
            <a:ext cx="8698727" cy="3698512"/>
          </a:xfrm>
        </p:spPr>
        <p:txBody>
          <a:bodyPr>
            <a:normAutofit lnSpcReduction="10000"/>
          </a:bodyPr>
          <a:lstStyle/>
          <a:p>
            <a:r>
              <a:rPr lang="en-US" dirty="0"/>
              <a:t>First (Gold) Nebuchadnezzar – seems very clear that this Babylon reaching its height under Neb</a:t>
            </a:r>
          </a:p>
          <a:p>
            <a:r>
              <a:rPr lang="en-US" dirty="0"/>
              <a:t>Second (Silver) inferior to Neb – seems very clear that this is the Medes and Persians</a:t>
            </a:r>
          </a:p>
          <a:p>
            <a:r>
              <a:rPr lang="en-US" dirty="0"/>
              <a:t>Third (Bronze) rule over the whole earth – again this seems to clearly be the Greeks - Alexander</a:t>
            </a:r>
          </a:p>
          <a:p>
            <a:r>
              <a:rPr lang="en-US" dirty="0"/>
              <a:t>Fourth (Iron) crush and smash all the others – If one word described the Roman empire it would be CRUSH</a:t>
            </a:r>
          </a:p>
        </p:txBody>
      </p:sp>
    </p:spTree>
    <p:extLst>
      <p:ext uri="{BB962C8B-B14F-4D97-AF65-F5344CB8AC3E}">
        <p14:creationId xmlns:p14="http://schemas.microsoft.com/office/powerpoint/2010/main" val="3456195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0409-5411-4408-8287-7290D3AFCE84}"/>
              </a:ext>
            </a:extLst>
          </p:cNvPr>
          <p:cNvSpPr>
            <a:spLocks noGrp="1"/>
          </p:cNvSpPr>
          <p:nvPr>
            <p:ph type="title"/>
          </p:nvPr>
        </p:nvSpPr>
        <p:spPr/>
        <p:txBody>
          <a:bodyPr/>
          <a:lstStyle/>
          <a:p>
            <a:r>
              <a:rPr lang="en-US" dirty="0"/>
              <a:t>The Interpretation</a:t>
            </a:r>
          </a:p>
        </p:txBody>
      </p:sp>
      <p:sp>
        <p:nvSpPr>
          <p:cNvPr id="3" name="Content Placeholder 2">
            <a:extLst>
              <a:ext uri="{FF2B5EF4-FFF2-40B4-BE49-F238E27FC236}">
                <a16:creationId xmlns:a16="http://schemas.microsoft.com/office/drawing/2014/main" id="{01F09491-5926-410B-A411-67E0284C4416}"/>
              </a:ext>
            </a:extLst>
          </p:cNvPr>
          <p:cNvSpPr>
            <a:spLocks noGrp="1"/>
          </p:cNvSpPr>
          <p:nvPr>
            <p:ph idx="1"/>
          </p:nvPr>
        </p:nvSpPr>
        <p:spPr>
          <a:xfrm>
            <a:off x="326003" y="1386347"/>
            <a:ext cx="8698727" cy="3698512"/>
          </a:xfrm>
        </p:spPr>
        <p:txBody>
          <a:bodyPr>
            <a:normAutofit/>
          </a:bodyPr>
          <a:lstStyle/>
          <a:p>
            <a:r>
              <a:rPr lang="en-US" dirty="0"/>
              <a:t>This gets us from Daniel to roughly the time of Christ</a:t>
            </a:r>
          </a:p>
          <a:p>
            <a:r>
              <a:rPr lang="en-US" dirty="0"/>
              <a:t>The “fifth” kingdom is the hot subject of debate</a:t>
            </a:r>
          </a:p>
          <a:p>
            <a:pPr lvl="1"/>
            <a:r>
              <a:rPr lang="en-US" dirty="0"/>
              <a:t>Rome was originally split (285) by Diocletian into 2 kingdoms (east/west) -  presumably feet</a:t>
            </a:r>
          </a:p>
          <a:p>
            <a:pPr lvl="1"/>
            <a:r>
              <a:rPr lang="en-US" dirty="0"/>
              <a:t>The western remnant of the kingdom in 476 into 10 lands – presumably toes</a:t>
            </a:r>
          </a:p>
          <a:p>
            <a:pPr lvl="3"/>
            <a:r>
              <a:rPr lang="en-US" dirty="0"/>
              <a:t> Franks, Huns, Visigoths, Ostrogoths, </a:t>
            </a:r>
            <a:r>
              <a:rPr lang="en-US" dirty="0" err="1"/>
              <a:t>Heruli</a:t>
            </a:r>
            <a:r>
              <a:rPr lang="en-US" dirty="0"/>
              <a:t>, </a:t>
            </a:r>
            <a:r>
              <a:rPr lang="en-US" dirty="0" err="1"/>
              <a:t>Lombards</a:t>
            </a:r>
            <a:r>
              <a:rPr lang="en-US" dirty="0"/>
              <a:t>, Anglo-Saxons, Suevi, Vandals, and Burgundians.</a:t>
            </a:r>
          </a:p>
        </p:txBody>
      </p:sp>
    </p:spTree>
    <p:extLst>
      <p:ext uri="{BB962C8B-B14F-4D97-AF65-F5344CB8AC3E}">
        <p14:creationId xmlns:p14="http://schemas.microsoft.com/office/powerpoint/2010/main" val="185652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0409-5411-4408-8287-7290D3AFCE84}"/>
              </a:ext>
            </a:extLst>
          </p:cNvPr>
          <p:cNvSpPr>
            <a:spLocks noGrp="1"/>
          </p:cNvSpPr>
          <p:nvPr>
            <p:ph type="title"/>
          </p:nvPr>
        </p:nvSpPr>
        <p:spPr/>
        <p:txBody>
          <a:bodyPr/>
          <a:lstStyle/>
          <a:p>
            <a:r>
              <a:rPr lang="en-US" dirty="0"/>
              <a:t>The Interpretation</a:t>
            </a:r>
          </a:p>
        </p:txBody>
      </p:sp>
      <p:sp>
        <p:nvSpPr>
          <p:cNvPr id="3" name="Content Placeholder 2">
            <a:extLst>
              <a:ext uri="{FF2B5EF4-FFF2-40B4-BE49-F238E27FC236}">
                <a16:creationId xmlns:a16="http://schemas.microsoft.com/office/drawing/2014/main" id="{01F09491-5926-410B-A411-67E0284C4416}"/>
              </a:ext>
            </a:extLst>
          </p:cNvPr>
          <p:cNvSpPr>
            <a:spLocks noGrp="1"/>
          </p:cNvSpPr>
          <p:nvPr>
            <p:ph idx="1"/>
          </p:nvPr>
        </p:nvSpPr>
        <p:spPr>
          <a:xfrm>
            <a:off x="326003" y="1386347"/>
            <a:ext cx="8698727" cy="3698512"/>
          </a:xfrm>
        </p:spPr>
        <p:txBody>
          <a:bodyPr>
            <a:normAutofit lnSpcReduction="10000"/>
          </a:bodyPr>
          <a:lstStyle/>
          <a:p>
            <a:r>
              <a:rPr lang="en-US" dirty="0"/>
              <a:t>Many are convinced that this represents the European Union, United Nations, NATO, Common Market Alliance Revived Holy Roman Empire, New World Order or something yet to be known.</a:t>
            </a:r>
          </a:p>
          <a:p>
            <a:r>
              <a:rPr lang="en-US" dirty="0"/>
              <a:t>We know 10 is significant. </a:t>
            </a:r>
          </a:p>
          <a:p>
            <a:pPr lvl="2"/>
            <a:r>
              <a:rPr lang="en-US" dirty="0"/>
              <a:t>Daniel 7 – Beast has 10 horns</a:t>
            </a:r>
          </a:p>
          <a:p>
            <a:pPr lvl="2"/>
            <a:r>
              <a:rPr lang="en-US" dirty="0"/>
              <a:t>Rev 13 – Beast has 10 horns (Rev 17:12)</a:t>
            </a:r>
          </a:p>
          <a:p>
            <a:r>
              <a:rPr lang="en-US" dirty="0"/>
              <a:t>Vs 43 people will be a mixture but will not be united</a:t>
            </a:r>
          </a:p>
        </p:txBody>
      </p:sp>
    </p:spTree>
    <p:extLst>
      <p:ext uri="{BB962C8B-B14F-4D97-AF65-F5344CB8AC3E}">
        <p14:creationId xmlns:p14="http://schemas.microsoft.com/office/powerpoint/2010/main" val="3515414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0409-5411-4408-8287-7290D3AFCE84}"/>
              </a:ext>
            </a:extLst>
          </p:cNvPr>
          <p:cNvSpPr>
            <a:spLocks noGrp="1"/>
          </p:cNvSpPr>
          <p:nvPr>
            <p:ph type="title"/>
          </p:nvPr>
        </p:nvSpPr>
        <p:spPr/>
        <p:txBody>
          <a:bodyPr/>
          <a:lstStyle/>
          <a:p>
            <a:r>
              <a:rPr lang="en-US" dirty="0"/>
              <a:t>The Interpretation</a:t>
            </a:r>
          </a:p>
        </p:txBody>
      </p:sp>
      <p:sp>
        <p:nvSpPr>
          <p:cNvPr id="3" name="Content Placeholder 2">
            <a:extLst>
              <a:ext uri="{FF2B5EF4-FFF2-40B4-BE49-F238E27FC236}">
                <a16:creationId xmlns:a16="http://schemas.microsoft.com/office/drawing/2014/main" id="{01F09491-5926-410B-A411-67E0284C4416}"/>
              </a:ext>
            </a:extLst>
          </p:cNvPr>
          <p:cNvSpPr>
            <a:spLocks noGrp="1"/>
          </p:cNvSpPr>
          <p:nvPr>
            <p:ph idx="1"/>
          </p:nvPr>
        </p:nvSpPr>
        <p:spPr>
          <a:xfrm>
            <a:off x="326003" y="1386347"/>
            <a:ext cx="8698727" cy="3698512"/>
          </a:xfrm>
        </p:spPr>
        <p:txBody>
          <a:bodyPr>
            <a:normAutofit/>
          </a:bodyPr>
          <a:lstStyle/>
          <a:p>
            <a:r>
              <a:rPr lang="en-US" dirty="0"/>
              <a:t>Vs 44 In the times of the kings:</a:t>
            </a:r>
          </a:p>
          <a:p>
            <a:pPr lvl="2"/>
            <a:r>
              <a:rPr lang="en-US" dirty="0"/>
              <a:t>God will set up a kingdom that will be never be destroyed</a:t>
            </a:r>
          </a:p>
          <a:p>
            <a:pPr lvl="2"/>
            <a:r>
              <a:rPr lang="en-US" dirty="0"/>
              <a:t>It will end all kingdoms</a:t>
            </a:r>
          </a:p>
          <a:p>
            <a:pPr lvl="2"/>
            <a:r>
              <a:rPr lang="en-US" dirty="0"/>
              <a:t>It will endure forever (Ps 72:11)</a:t>
            </a:r>
          </a:p>
          <a:p>
            <a:r>
              <a:rPr lang="en-US" dirty="0"/>
              <a:t>Vs 45  Rock is the work of God</a:t>
            </a:r>
          </a:p>
          <a:p>
            <a:r>
              <a:rPr lang="en-US" dirty="0"/>
              <a:t>Vs 46-49  Neb recognized Daniel and his God and the </a:t>
            </a:r>
            <a:r>
              <a:rPr lang="en-US"/>
              <a:t>3 amigos</a:t>
            </a:r>
            <a:endParaRPr lang="en-US" dirty="0"/>
          </a:p>
        </p:txBody>
      </p:sp>
    </p:spTree>
    <p:extLst>
      <p:ext uri="{BB962C8B-B14F-4D97-AF65-F5344CB8AC3E}">
        <p14:creationId xmlns:p14="http://schemas.microsoft.com/office/powerpoint/2010/main" val="614319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D6EDA4-CFD9-403F-9CB4-1E854086A2E7}"/>
              </a:ext>
            </a:extLst>
          </p:cNvPr>
          <p:cNvSpPr>
            <a:spLocks noGrp="1"/>
          </p:cNvSpPr>
          <p:nvPr>
            <p:ph type="ctrTitle"/>
          </p:nvPr>
        </p:nvSpPr>
        <p:spPr/>
        <p:txBody>
          <a:bodyPr/>
          <a:lstStyle/>
          <a:p>
            <a:endParaRPr lang="en-US"/>
          </a:p>
        </p:txBody>
      </p:sp>
      <p:sp>
        <p:nvSpPr>
          <p:cNvPr id="5" name="Subtitle 4">
            <a:extLst>
              <a:ext uri="{FF2B5EF4-FFF2-40B4-BE49-F238E27FC236}">
                <a16:creationId xmlns:a16="http://schemas.microsoft.com/office/drawing/2014/main" id="{E980BD21-7B8D-420F-BFFD-E43F5883C9B1}"/>
              </a:ext>
            </a:extLst>
          </p:cNvPr>
          <p:cNvSpPr>
            <a:spLocks noGrp="1"/>
          </p:cNvSpPr>
          <p:nvPr>
            <p:ph type="subTitle" idx="1"/>
          </p:nvPr>
        </p:nvSpPr>
        <p:spPr/>
        <p:txBody>
          <a:bodyPr/>
          <a:lstStyle/>
          <a:p>
            <a:endParaRPr lang="en-US" dirty="0"/>
          </a:p>
        </p:txBody>
      </p:sp>
      <p:pic>
        <p:nvPicPr>
          <p:cNvPr id="6" name="Picture 5">
            <a:extLst>
              <a:ext uri="{FF2B5EF4-FFF2-40B4-BE49-F238E27FC236}">
                <a16:creationId xmlns:a16="http://schemas.microsoft.com/office/drawing/2014/main" id="{BDA6802B-3303-468B-9FD5-00FE8E5E4984}"/>
              </a:ext>
            </a:extLst>
          </p:cNvPr>
          <p:cNvPicPr>
            <a:picLocks noChangeAspect="1"/>
          </p:cNvPicPr>
          <p:nvPr/>
        </p:nvPicPr>
        <p:blipFill>
          <a:blip r:embed="rId2"/>
          <a:stretch>
            <a:fillRect/>
          </a:stretch>
        </p:blipFill>
        <p:spPr>
          <a:xfrm>
            <a:off x="233570" y="119495"/>
            <a:ext cx="8736495" cy="4871258"/>
          </a:xfrm>
          <a:prstGeom prst="rect">
            <a:avLst/>
          </a:prstGeom>
        </p:spPr>
      </p:pic>
    </p:spTree>
    <p:extLst>
      <p:ext uri="{BB962C8B-B14F-4D97-AF65-F5344CB8AC3E}">
        <p14:creationId xmlns:p14="http://schemas.microsoft.com/office/powerpoint/2010/main" val="4012101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Golden Statue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p:txBody>
          <a:bodyPr/>
          <a:lstStyle/>
          <a:p>
            <a:r>
              <a:rPr lang="en-US" dirty="0"/>
              <a:t>Daniel 3 begins 16-20 years after Chapter 2</a:t>
            </a:r>
          </a:p>
          <a:p>
            <a:r>
              <a:rPr lang="en-US" dirty="0"/>
              <a:t>Neb makes a statue of gold 90 feet tall 9 feet wide</a:t>
            </a:r>
          </a:p>
          <a:p>
            <a:pPr lvl="2"/>
            <a:r>
              <a:rPr lang="en-US" dirty="0"/>
              <a:t>Outside of Babylon</a:t>
            </a:r>
          </a:p>
          <a:p>
            <a:pPr lvl="2"/>
            <a:r>
              <a:rPr lang="en-US" dirty="0"/>
              <a:t>Seems that the original dream still troubled Neb</a:t>
            </a:r>
          </a:p>
          <a:p>
            <a:pPr lvl="2"/>
            <a:r>
              <a:rPr lang="en-US" dirty="0"/>
              <a:t>Meant to be seen from a great distance</a:t>
            </a:r>
          </a:p>
          <a:p>
            <a:pPr lvl="2"/>
            <a:r>
              <a:rPr lang="en-US" dirty="0"/>
              <a:t>Seems he thought he could overcome the dream and erect something</a:t>
            </a:r>
          </a:p>
        </p:txBody>
      </p:sp>
    </p:spTree>
    <p:extLst>
      <p:ext uri="{BB962C8B-B14F-4D97-AF65-F5344CB8AC3E}">
        <p14:creationId xmlns:p14="http://schemas.microsoft.com/office/powerpoint/2010/main" val="1546975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Golden Statue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p:txBody>
          <a:bodyPr>
            <a:normAutofit lnSpcReduction="10000"/>
          </a:bodyPr>
          <a:lstStyle/>
          <a:p>
            <a:r>
              <a:rPr lang="en-US" dirty="0"/>
              <a:t>Summons all the government leaders (top seven levels) to attend a dedication service.</a:t>
            </a:r>
          </a:p>
          <a:p>
            <a:r>
              <a:rPr lang="en-US" dirty="0"/>
              <a:t>Believed he was trying to unite his vast kingdom religiously. If everyone bows to the same image they will essentially be united</a:t>
            </a:r>
          </a:p>
          <a:p>
            <a:pPr lvl="2"/>
            <a:r>
              <a:rPr lang="en-US" dirty="0"/>
              <a:t>Tried before by Nimrod in the same spot</a:t>
            </a:r>
          </a:p>
          <a:p>
            <a:pPr lvl="3"/>
            <a:r>
              <a:rPr lang="en-US" dirty="0"/>
              <a:t>Gen 10:8-10 (great grandson of Noah</a:t>
            </a:r>
          </a:p>
          <a:p>
            <a:pPr lvl="3"/>
            <a:r>
              <a:rPr lang="en-US" dirty="0"/>
              <a:t>11:1-9</a:t>
            </a:r>
          </a:p>
        </p:txBody>
      </p:sp>
    </p:spTree>
    <p:extLst>
      <p:ext uri="{BB962C8B-B14F-4D97-AF65-F5344CB8AC3E}">
        <p14:creationId xmlns:p14="http://schemas.microsoft.com/office/powerpoint/2010/main" val="40696212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One World Worship Service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p:txBody>
          <a:bodyPr>
            <a:normAutofit lnSpcReduction="10000"/>
          </a:bodyPr>
          <a:lstStyle/>
          <a:p>
            <a:r>
              <a:rPr lang="en-US" dirty="0"/>
              <a:t>Vs 3 the rulers all gathered at the statue. </a:t>
            </a:r>
          </a:p>
          <a:p>
            <a:pPr lvl="2"/>
            <a:r>
              <a:rPr lang="en-US" dirty="0"/>
              <a:t>Bible does not say whether Daniel was present assumed not</a:t>
            </a:r>
          </a:p>
          <a:p>
            <a:r>
              <a:rPr lang="en-US" dirty="0"/>
              <a:t>Vs4 The decree (similar to the antichrist)</a:t>
            </a:r>
          </a:p>
          <a:p>
            <a:pPr lvl="2"/>
            <a:r>
              <a:rPr lang="en-US" dirty="0"/>
              <a:t>True religion is the love of God that comes from the purest heart pouring itself out in service and devotion</a:t>
            </a:r>
          </a:p>
          <a:p>
            <a:pPr lvl="2"/>
            <a:r>
              <a:rPr lang="en-US" dirty="0"/>
              <a:t>Not forced (compulsion)</a:t>
            </a:r>
          </a:p>
          <a:p>
            <a:pPr lvl="2"/>
            <a:r>
              <a:rPr lang="en-US" dirty="0"/>
              <a:t>Bow at the sound of music</a:t>
            </a:r>
          </a:p>
          <a:p>
            <a:pPr lvl="2"/>
            <a:endParaRPr lang="en-US" dirty="0"/>
          </a:p>
        </p:txBody>
      </p:sp>
    </p:spTree>
    <p:extLst>
      <p:ext uri="{BB962C8B-B14F-4D97-AF65-F5344CB8AC3E}">
        <p14:creationId xmlns:p14="http://schemas.microsoft.com/office/powerpoint/2010/main" val="1641285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One World Worship Service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p:txBody>
          <a:bodyPr>
            <a:normAutofit/>
          </a:bodyPr>
          <a:lstStyle/>
          <a:p>
            <a:r>
              <a:rPr lang="en-US" dirty="0"/>
              <a:t>Vs 6 – All who do not bow AND worship will be thrown into a blazing furnace.</a:t>
            </a:r>
          </a:p>
          <a:p>
            <a:r>
              <a:rPr lang="en-US" dirty="0"/>
              <a:t>Vs 7 all bowed and worshipped</a:t>
            </a:r>
          </a:p>
          <a:p>
            <a:r>
              <a:rPr lang="en-US" dirty="0"/>
              <a:t>2 Timothy 3:1-5 Form of Godliness</a:t>
            </a:r>
          </a:p>
          <a:p>
            <a:r>
              <a:rPr lang="en-US" dirty="0"/>
              <a:t>2 Timothy 3:12-17 Expect Persecution</a:t>
            </a:r>
          </a:p>
        </p:txBody>
      </p:sp>
    </p:spTree>
    <p:extLst>
      <p:ext uri="{BB962C8B-B14F-4D97-AF65-F5344CB8AC3E}">
        <p14:creationId xmlns:p14="http://schemas.microsoft.com/office/powerpoint/2010/main" val="37083779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Down with the Jews</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p:txBody>
          <a:bodyPr>
            <a:normAutofit lnSpcReduction="10000"/>
          </a:bodyPr>
          <a:lstStyle/>
          <a:p>
            <a:r>
              <a:rPr lang="en-US" dirty="0"/>
              <a:t>Vs 8-12 Astrologers came forward to denounce the Jews</a:t>
            </a:r>
          </a:p>
          <a:p>
            <a:pPr lvl="2"/>
            <a:r>
              <a:rPr lang="en-US" dirty="0"/>
              <a:t>Likely lingering anger or jealousy over the mercy shown 16+ years earlier</a:t>
            </a:r>
          </a:p>
          <a:p>
            <a:pPr lvl="2"/>
            <a:r>
              <a:rPr lang="en-US" dirty="0"/>
              <a:t>No religions like competition</a:t>
            </a:r>
          </a:p>
          <a:p>
            <a:pPr lvl="2"/>
            <a:r>
              <a:rPr lang="en-US" dirty="0"/>
              <a:t>Isaiah 54:17 Accusations against God’s servants are no weapon</a:t>
            </a:r>
          </a:p>
          <a:p>
            <a:pPr lvl="2"/>
            <a:r>
              <a:rPr lang="en-US" dirty="0"/>
              <a:t>Buttered him up with fluff</a:t>
            </a:r>
          </a:p>
        </p:txBody>
      </p:sp>
    </p:spTree>
    <p:extLst>
      <p:ext uri="{BB962C8B-B14F-4D97-AF65-F5344CB8AC3E}">
        <p14:creationId xmlns:p14="http://schemas.microsoft.com/office/powerpoint/2010/main" val="2731306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Faithful Friends</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p:txBody>
          <a:bodyPr>
            <a:normAutofit lnSpcReduction="10000"/>
          </a:bodyPr>
          <a:lstStyle/>
          <a:p>
            <a:r>
              <a:rPr lang="en-US" dirty="0"/>
              <a:t>Vs 13 Neb is furious</a:t>
            </a:r>
          </a:p>
          <a:p>
            <a:pPr lvl="2"/>
            <a:r>
              <a:rPr lang="en-US" dirty="0"/>
              <a:t>Probably embarrassed by these prominent guys</a:t>
            </a:r>
          </a:p>
          <a:p>
            <a:pPr lvl="2"/>
            <a:r>
              <a:rPr lang="en-US" dirty="0"/>
              <a:t>3 amigos called before the king</a:t>
            </a:r>
          </a:p>
          <a:p>
            <a:r>
              <a:rPr lang="en-US" dirty="0"/>
              <a:t>Vs 14-15 Say it isn’t so.  I will give you another chance</a:t>
            </a:r>
          </a:p>
          <a:p>
            <a:pPr lvl="2"/>
            <a:r>
              <a:rPr lang="en-US" dirty="0"/>
              <a:t>Reiterated the consequences</a:t>
            </a:r>
          </a:p>
          <a:p>
            <a:pPr lvl="2"/>
            <a:r>
              <a:rPr lang="en-US" dirty="0"/>
              <a:t>One little bow will not hurt you (have you heard this before?) </a:t>
            </a:r>
          </a:p>
        </p:txBody>
      </p:sp>
    </p:spTree>
    <p:extLst>
      <p:ext uri="{BB962C8B-B14F-4D97-AF65-F5344CB8AC3E}">
        <p14:creationId xmlns:p14="http://schemas.microsoft.com/office/powerpoint/2010/main" val="13762660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Faithful Friends</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p:txBody>
          <a:bodyPr>
            <a:normAutofit lnSpcReduction="10000"/>
          </a:bodyPr>
          <a:lstStyle/>
          <a:p>
            <a:r>
              <a:rPr lang="en-US" dirty="0"/>
              <a:t>Vs 16-18 Three Answers</a:t>
            </a:r>
          </a:p>
          <a:p>
            <a:pPr lvl="1"/>
            <a:r>
              <a:rPr lang="en-US" dirty="0"/>
              <a:t>#1 We do not need to defend ourselves</a:t>
            </a:r>
          </a:p>
          <a:p>
            <a:pPr lvl="3"/>
            <a:r>
              <a:rPr lang="en-US" dirty="0"/>
              <a:t>Already purposed in their hearts to obey God Acts 5:27-29</a:t>
            </a:r>
          </a:p>
          <a:p>
            <a:pPr lvl="1"/>
            <a:r>
              <a:rPr lang="en-US" dirty="0"/>
              <a:t>#2 Our God is able to save us, He will rescue </a:t>
            </a:r>
          </a:p>
          <a:p>
            <a:pPr lvl="3"/>
            <a:r>
              <a:rPr lang="en-US" dirty="0"/>
              <a:t>Trust - Isaiah 26:3,4, Ps 20:7</a:t>
            </a:r>
          </a:p>
          <a:p>
            <a:pPr lvl="3"/>
            <a:r>
              <a:rPr lang="en-US" dirty="0"/>
              <a:t>They are answering Neb question about what God can save</a:t>
            </a:r>
          </a:p>
          <a:p>
            <a:pPr lvl="1"/>
            <a:r>
              <a:rPr lang="en-US" dirty="0"/>
              <a:t>#3 Even if not saved, we will not bow</a:t>
            </a:r>
          </a:p>
          <a:p>
            <a:pPr lvl="3"/>
            <a:r>
              <a:rPr lang="en-US" dirty="0"/>
              <a:t>Grace given when bowing at the true throne Heb 4:16</a:t>
            </a:r>
          </a:p>
        </p:txBody>
      </p:sp>
    </p:spTree>
    <p:extLst>
      <p:ext uri="{BB962C8B-B14F-4D97-AF65-F5344CB8AC3E}">
        <p14:creationId xmlns:p14="http://schemas.microsoft.com/office/powerpoint/2010/main" val="20302329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Into the Fire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p:txBody>
          <a:bodyPr>
            <a:normAutofit fontScale="92500"/>
          </a:bodyPr>
          <a:lstStyle/>
          <a:p>
            <a:r>
              <a:rPr lang="en-US" dirty="0"/>
              <a:t>Vs 19 – 7 times hotter anger and furnace</a:t>
            </a:r>
          </a:p>
          <a:p>
            <a:r>
              <a:rPr lang="en-US" dirty="0"/>
              <a:t>Vs 20-23 Thrown into fire 1 Peter 12-19 Rev 19:19-21</a:t>
            </a:r>
          </a:p>
          <a:p>
            <a:pPr lvl="2"/>
            <a:r>
              <a:rPr lang="en-US" dirty="0"/>
              <a:t>Seems he was afraid their God was going to allow escape</a:t>
            </a:r>
          </a:p>
          <a:p>
            <a:pPr lvl="2"/>
            <a:r>
              <a:rPr lang="en-US" dirty="0"/>
              <a:t>Used strong men and strong ropes</a:t>
            </a:r>
          </a:p>
          <a:p>
            <a:pPr lvl="2"/>
            <a:r>
              <a:rPr lang="en-US" dirty="0"/>
              <a:t>Fully clothed</a:t>
            </a:r>
          </a:p>
          <a:p>
            <a:pPr lvl="2"/>
            <a:r>
              <a:rPr lang="en-US" dirty="0"/>
              <a:t>The fire killed the guys who threw them in</a:t>
            </a:r>
          </a:p>
          <a:p>
            <a:pPr lvl="2"/>
            <a:r>
              <a:rPr lang="en-US" dirty="0"/>
              <a:t>Standing for God will not keep you from persecution</a:t>
            </a:r>
          </a:p>
          <a:p>
            <a:pPr lvl="3"/>
            <a:r>
              <a:rPr lang="en-US" dirty="0"/>
              <a:t>John 15:19</a:t>
            </a:r>
          </a:p>
        </p:txBody>
      </p:sp>
    </p:spTree>
    <p:extLst>
      <p:ext uri="{BB962C8B-B14F-4D97-AF65-F5344CB8AC3E}">
        <p14:creationId xmlns:p14="http://schemas.microsoft.com/office/powerpoint/2010/main" val="1826713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3 Guys and their God</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p:txBody>
          <a:bodyPr>
            <a:normAutofit/>
          </a:bodyPr>
          <a:lstStyle/>
          <a:p>
            <a:r>
              <a:rPr lang="en-US" dirty="0"/>
              <a:t>Vs 24 Neb sees the guys alive in the furnace</a:t>
            </a:r>
          </a:p>
          <a:p>
            <a:r>
              <a:rPr lang="en-US" dirty="0"/>
              <a:t>Vs 25 Sees a fourth man and describes Him as looking like a “son of the gods”</a:t>
            </a:r>
          </a:p>
          <a:p>
            <a:pPr lvl="2"/>
            <a:r>
              <a:rPr lang="en-US" dirty="0"/>
              <a:t>Preincarnate Christ (theophany)</a:t>
            </a:r>
          </a:p>
          <a:p>
            <a:pPr lvl="3"/>
            <a:r>
              <a:rPr lang="en-US" dirty="0"/>
              <a:t>Burning bush Ex 3, Pillar of cloud/fire Ex 13, God with Moses, thunder, lightening, smoke Ex 19, The Transfiguration Mark 9, Holy Spirit tongues of fire Acts 2</a:t>
            </a:r>
          </a:p>
        </p:txBody>
      </p:sp>
    </p:spTree>
    <p:extLst>
      <p:ext uri="{BB962C8B-B14F-4D97-AF65-F5344CB8AC3E}">
        <p14:creationId xmlns:p14="http://schemas.microsoft.com/office/powerpoint/2010/main" val="1650112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3 Guys and their God</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p:txBody>
          <a:bodyPr>
            <a:normAutofit/>
          </a:bodyPr>
          <a:lstStyle/>
          <a:p>
            <a:r>
              <a:rPr lang="en-US" dirty="0"/>
              <a:t>Vs 26 Neb calls them from the fire Isaiah 43:2, Rom 8:31</a:t>
            </a:r>
          </a:p>
          <a:p>
            <a:r>
              <a:rPr lang="en-US" dirty="0"/>
              <a:t>Vs 27 All gathered to gawk and see that fire had not :</a:t>
            </a:r>
          </a:p>
          <a:p>
            <a:pPr lvl="2"/>
            <a:r>
              <a:rPr lang="en-US" dirty="0"/>
              <a:t>Burned their bodies</a:t>
            </a:r>
          </a:p>
          <a:p>
            <a:pPr lvl="2"/>
            <a:r>
              <a:rPr lang="en-US" dirty="0"/>
              <a:t>Singed their hair</a:t>
            </a:r>
          </a:p>
          <a:p>
            <a:pPr lvl="2"/>
            <a:r>
              <a:rPr lang="en-US" dirty="0"/>
              <a:t>Scorched their robes</a:t>
            </a:r>
          </a:p>
          <a:p>
            <a:pPr lvl="2"/>
            <a:r>
              <a:rPr lang="en-US" dirty="0"/>
              <a:t>Left is smell on them</a:t>
            </a:r>
          </a:p>
        </p:txBody>
      </p:sp>
    </p:spTree>
    <p:extLst>
      <p:ext uri="{BB962C8B-B14F-4D97-AF65-F5344CB8AC3E}">
        <p14:creationId xmlns:p14="http://schemas.microsoft.com/office/powerpoint/2010/main" val="28317145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Recognition of the Supernatural</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p:txBody>
          <a:bodyPr>
            <a:normAutofit fontScale="92500"/>
          </a:bodyPr>
          <a:lstStyle/>
          <a:p>
            <a:r>
              <a:rPr lang="en-US" dirty="0"/>
              <a:t>Vs 28-29 Neb praises the God of the 3 amigos.</a:t>
            </a:r>
          </a:p>
          <a:p>
            <a:pPr lvl="2"/>
            <a:r>
              <a:rPr lang="en-US" dirty="0"/>
              <a:t>Recognizes salvation by their God (Psalms 68:20)</a:t>
            </a:r>
          </a:p>
          <a:p>
            <a:pPr lvl="2"/>
            <a:r>
              <a:rPr lang="en-US" dirty="0"/>
              <a:t>Recognizes trust in their God</a:t>
            </a:r>
          </a:p>
          <a:p>
            <a:pPr lvl="2"/>
            <a:r>
              <a:rPr lang="en-US" dirty="0"/>
              <a:t>Recognizes willingness to defy and to obey their God instead</a:t>
            </a:r>
          </a:p>
          <a:p>
            <a:pPr lvl="2"/>
            <a:r>
              <a:rPr lang="en-US" dirty="0"/>
              <a:t>Recognizes that they would serve any other God</a:t>
            </a:r>
          </a:p>
          <a:p>
            <a:pPr lvl="2"/>
            <a:r>
              <a:rPr lang="en-US" dirty="0"/>
              <a:t>Declares no one will say anything against their God  or will be destroyed  Declared that Yahweh saves!</a:t>
            </a:r>
          </a:p>
          <a:p>
            <a:r>
              <a:rPr lang="en-US" dirty="0"/>
              <a:t>Vs 30 Neb promotes the 3 amigos </a:t>
            </a:r>
            <a:r>
              <a:rPr lang="en-US"/>
              <a:t>(reward for faith)</a:t>
            </a:r>
            <a:endParaRPr lang="en-US" dirty="0"/>
          </a:p>
        </p:txBody>
      </p:sp>
    </p:spTree>
    <p:extLst>
      <p:ext uri="{BB962C8B-B14F-4D97-AF65-F5344CB8AC3E}">
        <p14:creationId xmlns:p14="http://schemas.microsoft.com/office/powerpoint/2010/main" val="31372717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37406A-6A4F-48C9-9895-3AB118A12D1B}"/>
              </a:ext>
            </a:extLst>
          </p:cNvPr>
          <p:cNvPicPr>
            <a:picLocks noChangeAspect="1"/>
          </p:cNvPicPr>
          <p:nvPr/>
        </p:nvPicPr>
        <p:blipFill rotWithShape="1">
          <a:blip r:embed="rId2"/>
          <a:srcRect t="13038" b="8015"/>
          <a:stretch/>
        </p:blipFill>
        <p:spPr>
          <a:xfrm>
            <a:off x="20" y="10"/>
            <a:ext cx="9143980" cy="5143490"/>
          </a:xfrm>
          <a:prstGeom prst="rect">
            <a:avLst/>
          </a:prstGeom>
        </p:spPr>
      </p:pic>
      <p:sp>
        <p:nvSpPr>
          <p:cNvPr id="9" name="Freeform: Shape 8">
            <a:extLst>
              <a:ext uri="{FF2B5EF4-FFF2-40B4-BE49-F238E27FC236}">
                <a16:creationId xmlns:a16="http://schemas.microsoft.com/office/drawing/2014/main" id="{6B3BAD04-E614-4C16-8360-019FCF0045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17856"/>
            <a:ext cx="8262707" cy="1696782"/>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tx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796D973-BC71-4B2D-A36C-3B481D40E39A}"/>
              </a:ext>
            </a:extLst>
          </p:cNvPr>
          <p:cNvSpPr>
            <a:spLocks noGrp="1"/>
          </p:cNvSpPr>
          <p:nvPr>
            <p:ph type="ctrTitle"/>
          </p:nvPr>
        </p:nvSpPr>
        <p:spPr>
          <a:xfrm>
            <a:off x="630936" y="3149895"/>
            <a:ext cx="6642044" cy="1002620"/>
          </a:xfrm>
        </p:spPr>
        <p:txBody>
          <a:bodyPr>
            <a:normAutofit/>
          </a:bodyPr>
          <a:lstStyle/>
          <a:p>
            <a:r>
              <a:rPr lang="en-US" sz="4100" dirty="0">
                <a:solidFill>
                  <a:srgbClr val="FFFFFF"/>
                </a:solidFill>
              </a:rPr>
              <a:t>The madness of King Neb</a:t>
            </a:r>
          </a:p>
        </p:txBody>
      </p:sp>
    </p:spTree>
    <p:extLst>
      <p:ext uri="{BB962C8B-B14F-4D97-AF65-F5344CB8AC3E}">
        <p14:creationId xmlns:p14="http://schemas.microsoft.com/office/powerpoint/2010/main" val="31546451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Hear Me, Hear Me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p:txBody>
          <a:bodyPr>
            <a:normAutofit/>
          </a:bodyPr>
          <a:lstStyle/>
          <a:p>
            <a:r>
              <a:rPr lang="en-US" dirty="0"/>
              <a:t>Daniel 4 takes place about 40 years after taken captive</a:t>
            </a:r>
          </a:p>
          <a:p>
            <a:r>
              <a:rPr lang="en-US" dirty="0"/>
              <a:t>King Neb is in early 70’s </a:t>
            </a:r>
          </a:p>
          <a:p>
            <a:r>
              <a:rPr lang="en-US" dirty="0"/>
              <a:t>This section may have been a testimony from King Neb himself</a:t>
            </a:r>
          </a:p>
          <a:p>
            <a:r>
              <a:rPr lang="en-US" dirty="0"/>
              <a:t>About to see God deliver on a promise</a:t>
            </a:r>
          </a:p>
          <a:p>
            <a:pPr marL="0" indent="0">
              <a:buNone/>
            </a:pPr>
            <a:endParaRPr lang="en-US" dirty="0"/>
          </a:p>
        </p:txBody>
      </p:sp>
    </p:spTree>
    <p:extLst>
      <p:ext uri="{BB962C8B-B14F-4D97-AF65-F5344CB8AC3E}">
        <p14:creationId xmlns:p14="http://schemas.microsoft.com/office/powerpoint/2010/main" val="29413084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Hear Me, Hear Me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p:txBody>
          <a:bodyPr>
            <a:normAutofit/>
          </a:bodyPr>
          <a:lstStyle/>
          <a:p>
            <a:r>
              <a:rPr lang="en-US" dirty="0"/>
              <a:t>Vs 1-3 Neb declares his affection and awe to the Most High God due to Signs (Evidence of things like Miracles/Covenants) Gen 9:12-13 and Wonders (Supernatural Events) Ex 3:20</a:t>
            </a:r>
          </a:p>
          <a:p>
            <a:r>
              <a:rPr lang="en-US" dirty="0"/>
              <a:t>Declares God’s kingdom as everlasting (Ps 145:13, Matt 25:46)</a:t>
            </a:r>
          </a:p>
          <a:p>
            <a:pPr marL="0" indent="0">
              <a:buNone/>
            </a:pPr>
            <a:endParaRPr lang="en-US" dirty="0"/>
          </a:p>
        </p:txBody>
      </p:sp>
    </p:spTree>
    <p:extLst>
      <p:ext uri="{BB962C8B-B14F-4D97-AF65-F5344CB8AC3E}">
        <p14:creationId xmlns:p14="http://schemas.microsoft.com/office/powerpoint/2010/main" val="35099972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 New Man?</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lnSpcReduction="20000"/>
          </a:bodyPr>
          <a:lstStyle/>
          <a:p>
            <a:r>
              <a:rPr lang="en-US" dirty="0"/>
              <a:t>Vs 4 First Person recollection</a:t>
            </a:r>
          </a:p>
          <a:p>
            <a:pPr lvl="1"/>
            <a:r>
              <a:rPr lang="en-US" dirty="0"/>
              <a:t>Sitting content in his palace home</a:t>
            </a:r>
          </a:p>
          <a:p>
            <a:pPr lvl="2"/>
            <a:r>
              <a:rPr lang="en-US" dirty="0"/>
              <a:t>Seven wonders of the ancient world</a:t>
            </a:r>
          </a:p>
          <a:p>
            <a:pPr lvl="3"/>
            <a:r>
              <a:rPr lang="en-US" dirty="0"/>
              <a:t>Pyramids of Giza</a:t>
            </a:r>
          </a:p>
          <a:p>
            <a:pPr lvl="3"/>
            <a:r>
              <a:rPr lang="en-US" dirty="0">
                <a:highlight>
                  <a:srgbClr val="FFFF00"/>
                </a:highlight>
              </a:rPr>
              <a:t>Hanging gardens of Babylon (his home)</a:t>
            </a:r>
          </a:p>
          <a:p>
            <a:pPr lvl="3"/>
            <a:r>
              <a:rPr lang="en-US" dirty="0"/>
              <a:t>Temple of Artemis at Ephesus</a:t>
            </a:r>
          </a:p>
          <a:p>
            <a:pPr lvl="3"/>
            <a:r>
              <a:rPr lang="en-US" dirty="0"/>
              <a:t>Statue of Zeus at Olympia Greece</a:t>
            </a:r>
          </a:p>
          <a:p>
            <a:pPr lvl="3"/>
            <a:r>
              <a:rPr lang="en-US" dirty="0"/>
              <a:t>Mausoleum at </a:t>
            </a:r>
            <a:r>
              <a:rPr lang="en-US" dirty="0" err="1"/>
              <a:t>Halicanassus</a:t>
            </a:r>
            <a:r>
              <a:rPr lang="en-US" dirty="0"/>
              <a:t> in Turkey</a:t>
            </a:r>
          </a:p>
          <a:p>
            <a:pPr lvl="3"/>
            <a:r>
              <a:rPr lang="en-US" dirty="0"/>
              <a:t>Colossus of Rhodes</a:t>
            </a:r>
          </a:p>
          <a:p>
            <a:pPr lvl="3"/>
            <a:r>
              <a:rPr lang="en-US" dirty="0"/>
              <a:t>Lighthouse of Alexandria on island of Pharos</a:t>
            </a:r>
          </a:p>
          <a:p>
            <a:pPr lvl="1"/>
            <a:r>
              <a:rPr lang="en-US" dirty="0"/>
              <a:t>Content and Rich</a:t>
            </a:r>
          </a:p>
          <a:p>
            <a:pPr marL="0" indent="0">
              <a:buNone/>
            </a:pPr>
            <a:endParaRPr lang="en-US" dirty="0"/>
          </a:p>
        </p:txBody>
      </p:sp>
    </p:spTree>
    <p:extLst>
      <p:ext uri="{BB962C8B-B14F-4D97-AF65-F5344CB8AC3E}">
        <p14:creationId xmlns:p14="http://schemas.microsoft.com/office/powerpoint/2010/main" val="24713312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Another Dream…</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5 Terrifying Dream</a:t>
            </a:r>
          </a:p>
          <a:p>
            <a:r>
              <a:rPr lang="en-US" dirty="0"/>
              <a:t>Vs 6-7 brought in the wise guys again and they failed again (Act 16:16-19 slave girl possessed)</a:t>
            </a:r>
          </a:p>
          <a:p>
            <a:r>
              <a:rPr lang="en-US" dirty="0"/>
              <a:t>Vs 8 Daniel to the rescue</a:t>
            </a:r>
          </a:p>
          <a:p>
            <a:pPr lvl="1"/>
            <a:r>
              <a:rPr lang="en-US" dirty="0"/>
              <a:t>The Spirit of the holy gods is in him</a:t>
            </a:r>
          </a:p>
          <a:p>
            <a:r>
              <a:rPr lang="en-US" dirty="0"/>
              <a:t>Vs 9 Declares Daniel the chief of the magicians and again affirms his indwelling by God</a:t>
            </a:r>
          </a:p>
        </p:txBody>
      </p:sp>
    </p:spTree>
    <p:extLst>
      <p:ext uri="{BB962C8B-B14F-4D97-AF65-F5344CB8AC3E}">
        <p14:creationId xmlns:p14="http://schemas.microsoft.com/office/powerpoint/2010/main" val="10991775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Another Dream…</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10 A massive tree in the middle of the land</a:t>
            </a:r>
          </a:p>
          <a:p>
            <a:pPr lvl="1"/>
            <a:r>
              <a:rPr lang="en-US" dirty="0"/>
              <a:t>Tree can symbolize a man Ps 1:3, </a:t>
            </a:r>
            <a:r>
              <a:rPr lang="en-US" dirty="0" err="1"/>
              <a:t>Jer</a:t>
            </a:r>
            <a:r>
              <a:rPr lang="en-US" dirty="0"/>
              <a:t> 17:8</a:t>
            </a:r>
          </a:p>
          <a:p>
            <a:pPr lvl="1"/>
            <a:r>
              <a:rPr lang="en-US" dirty="0"/>
              <a:t>Tree can symbolize a nation </a:t>
            </a:r>
            <a:r>
              <a:rPr lang="en-US" dirty="0" err="1"/>
              <a:t>Eze</a:t>
            </a:r>
            <a:r>
              <a:rPr lang="en-US" dirty="0"/>
              <a:t> 31:3</a:t>
            </a:r>
          </a:p>
          <a:p>
            <a:r>
              <a:rPr lang="en-US" dirty="0"/>
              <a:t>Tree grew large and covered the earth and touched the sky</a:t>
            </a:r>
          </a:p>
          <a:p>
            <a:pPr lvl="1"/>
            <a:r>
              <a:rPr lang="en-US" dirty="0"/>
              <a:t>Leaves beautiful and fruit plentiful and food for all</a:t>
            </a:r>
          </a:p>
          <a:p>
            <a:pPr lvl="1"/>
            <a:r>
              <a:rPr lang="en-US" dirty="0"/>
              <a:t>Beast and birds all fed from it</a:t>
            </a:r>
          </a:p>
        </p:txBody>
      </p:sp>
    </p:spTree>
    <p:extLst>
      <p:ext uri="{BB962C8B-B14F-4D97-AF65-F5344CB8AC3E}">
        <p14:creationId xmlns:p14="http://schemas.microsoft.com/office/powerpoint/2010/main" val="3061554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Another Dream…</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Vs 13  Messenger (watcher) sent from heaven (who was it – (Angel or Jesus)</a:t>
            </a:r>
          </a:p>
          <a:p>
            <a:r>
              <a:rPr lang="en-US" dirty="0"/>
              <a:t>Vs 14 Cut down the tree</a:t>
            </a:r>
          </a:p>
          <a:p>
            <a:pPr lvl="2"/>
            <a:r>
              <a:rPr lang="en-US" dirty="0"/>
              <a:t>Tree would be cut down</a:t>
            </a:r>
          </a:p>
          <a:p>
            <a:pPr lvl="2"/>
            <a:r>
              <a:rPr lang="en-US" dirty="0"/>
              <a:t>Branches cut off</a:t>
            </a:r>
          </a:p>
          <a:p>
            <a:pPr lvl="2"/>
            <a:r>
              <a:rPr lang="en-US" dirty="0"/>
              <a:t>Leaves stripped</a:t>
            </a:r>
          </a:p>
          <a:p>
            <a:pPr lvl="2"/>
            <a:r>
              <a:rPr lang="en-US" dirty="0"/>
              <a:t>Fruit scattered</a:t>
            </a:r>
          </a:p>
          <a:p>
            <a:pPr lvl="2"/>
            <a:r>
              <a:rPr lang="en-US" dirty="0"/>
              <a:t>Animals  flee</a:t>
            </a:r>
          </a:p>
          <a:p>
            <a:pPr lvl="2"/>
            <a:r>
              <a:rPr lang="en-US" dirty="0"/>
              <a:t>Birds scattered</a:t>
            </a:r>
          </a:p>
        </p:txBody>
      </p:sp>
    </p:spTree>
    <p:extLst>
      <p:ext uri="{BB962C8B-B14F-4D97-AF65-F5344CB8AC3E}">
        <p14:creationId xmlns:p14="http://schemas.microsoft.com/office/powerpoint/2010/main" val="35165641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Another Dream…</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15 Stump and roots bound with iron and bronze(a hedge – protection Job 1:10) remain in the ground</a:t>
            </a:r>
          </a:p>
          <a:p>
            <a:pPr lvl="2"/>
            <a:r>
              <a:rPr lang="en-US" dirty="0"/>
              <a:t>Don’t disturb the grass around them</a:t>
            </a:r>
          </a:p>
          <a:p>
            <a:pPr lvl="2"/>
            <a:r>
              <a:rPr lang="en-US" dirty="0"/>
              <a:t>Let him be watered with dew of heaven</a:t>
            </a:r>
          </a:p>
          <a:p>
            <a:pPr lvl="2"/>
            <a:r>
              <a:rPr lang="en-US" dirty="0"/>
              <a:t>Let him live</a:t>
            </a:r>
          </a:p>
          <a:p>
            <a:pPr lvl="2"/>
            <a:r>
              <a:rPr lang="en-US" dirty="0"/>
              <a:t>Dwell with the animals and plants</a:t>
            </a:r>
          </a:p>
          <a:p>
            <a:r>
              <a:rPr lang="en-US" dirty="0"/>
              <a:t>Vs 16 Let his mind changed from man to an animal</a:t>
            </a:r>
          </a:p>
          <a:p>
            <a:r>
              <a:rPr lang="en-US" dirty="0"/>
              <a:t>Seven times pass by for him Rev 12:14</a:t>
            </a:r>
          </a:p>
        </p:txBody>
      </p:sp>
    </p:spTree>
    <p:extLst>
      <p:ext uri="{BB962C8B-B14F-4D97-AF65-F5344CB8AC3E}">
        <p14:creationId xmlns:p14="http://schemas.microsoft.com/office/powerpoint/2010/main" val="15703776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God is the decision maker</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17 Decision announced by messengers </a:t>
            </a:r>
          </a:p>
          <a:p>
            <a:r>
              <a:rPr lang="en-US" dirty="0"/>
              <a:t>The holy ones declare the verdict</a:t>
            </a:r>
          </a:p>
          <a:p>
            <a:r>
              <a:rPr lang="en-US" dirty="0"/>
              <a:t>To show the Most High God is sovereign over kingdoms of men</a:t>
            </a:r>
          </a:p>
          <a:p>
            <a:r>
              <a:rPr lang="en-US" dirty="0"/>
              <a:t>Gives the kingdoms to anyone he wishes</a:t>
            </a:r>
          </a:p>
          <a:p>
            <a:r>
              <a:rPr lang="en-US" dirty="0"/>
              <a:t>God sets rulers/kingdoms over the lowliest of men</a:t>
            </a:r>
          </a:p>
          <a:p>
            <a:endParaRPr lang="en-US" dirty="0"/>
          </a:p>
        </p:txBody>
      </p:sp>
    </p:spTree>
    <p:extLst>
      <p:ext uri="{BB962C8B-B14F-4D97-AF65-F5344CB8AC3E}">
        <p14:creationId xmlns:p14="http://schemas.microsoft.com/office/powerpoint/2010/main" val="42387001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Interpretation</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19-23 Declares the king the tree and his kingdom</a:t>
            </a:r>
          </a:p>
          <a:p>
            <a:r>
              <a:rPr lang="en-US" dirty="0"/>
              <a:t>Judgment and Grace (Rom 14:10-11, 2 Cor 5:10, Rev 20:11-15)</a:t>
            </a:r>
          </a:p>
          <a:p>
            <a:r>
              <a:rPr lang="en-US" dirty="0"/>
              <a:t>Obviously applies to King Neb, some illusion to 7 years of the antichrist</a:t>
            </a:r>
          </a:p>
          <a:p>
            <a:endParaRPr lang="en-US" dirty="0"/>
          </a:p>
        </p:txBody>
      </p:sp>
    </p:spTree>
    <p:extLst>
      <p:ext uri="{BB962C8B-B14F-4D97-AF65-F5344CB8AC3E}">
        <p14:creationId xmlns:p14="http://schemas.microsoft.com/office/powerpoint/2010/main" val="29164423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You are the man</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25 You will be driven away from the people and will live with wild animals </a:t>
            </a:r>
          </a:p>
          <a:p>
            <a:pPr lvl="2"/>
            <a:r>
              <a:rPr lang="en-US" dirty="0"/>
              <a:t>UNTIL you acknowledge the MOST HIGH is sovereign</a:t>
            </a:r>
          </a:p>
          <a:p>
            <a:r>
              <a:rPr lang="en-US" dirty="0"/>
              <a:t>Vs 26 the command to leave the stump means your kingdom will be restored to you when you acknowledge that Heaven rules</a:t>
            </a:r>
          </a:p>
          <a:p>
            <a:r>
              <a:rPr lang="en-US" dirty="0"/>
              <a:t>Vs 27 urging to Repent</a:t>
            </a:r>
          </a:p>
        </p:txBody>
      </p:sp>
    </p:spTree>
    <p:extLst>
      <p:ext uri="{BB962C8B-B14F-4D97-AF65-F5344CB8AC3E}">
        <p14:creationId xmlns:p14="http://schemas.microsoft.com/office/powerpoint/2010/main" val="21811779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God never forgets</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28-29 One year later, </a:t>
            </a:r>
          </a:p>
          <a:p>
            <a:pPr lvl="2"/>
            <a:r>
              <a:rPr lang="en-US" dirty="0"/>
              <a:t>Boasting about his position in life</a:t>
            </a:r>
          </a:p>
          <a:p>
            <a:pPr lvl="2"/>
            <a:r>
              <a:rPr lang="en-US" dirty="0"/>
              <a:t>Boasting about his own glory</a:t>
            </a:r>
          </a:p>
          <a:p>
            <a:pPr lvl="2"/>
            <a:r>
              <a:rPr lang="en-US" dirty="0"/>
              <a:t>God speaks – God will take the throne </a:t>
            </a:r>
          </a:p>
          <a:p>
            <a:pPr lvl="2"/>
            <a:r>
              <a:rPr lang="en-US" dirty="0"/>
              <a:t>Gone in a word (Matt 23:12)</a:t>
            </a:r>
          </a:p>
          <a:p>
            <a:r>
              <a:rPr lang="en-US" dirty="0"/>
              <a:t>Vs 33 Turned into a human animal</a:t>
            </a:r>
          </a:p>
          <a:p>
            <a:r>
              <a:rPr lang="en-US" dirty="0"/>
              <a:t>Vs 34 Sanity returns after raising eyes to heaven</a:t>
            </a:r>
          </a:p>
          <a:p>
            <a:pPr lvl="2"/>
            <a:r>
              <a:rPr lang="en-US" dirty="0"/>
              <a:t>Praises and honors MOST HIGH</a:t>
            </a:r>
          </a:p>
        </p:txBody>
      </p:sp>
    </p:spTree>
    <p:extLst>
      <p:ext uri="{BB962C8B-B14F-4D97-AF65-F5344CB8AC3E}">
        <p14:creationId xmlns:p14="http://schemas.microsoft.com/office/powerpoint/2010/main" val="16391611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God never forgets</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36 kingdom restored and greater than ever before</a:t>
            </a:r>
          </a:p>
          <a:p>
            <a:r>
              <a:rPr lang="en-US" dirty="0"/>
              <a:t>Vs 37 King Neb is humbled and he praises and exalts God</a:t>
            </a:r>
          </a:p>
          <a:p>
            <a:pPr lvl="2"/>
            <a:r>
              <a:rPr lang="en-US" dirty="0"/>
              <a:t>Everything God does is right</a:t>
            </a:r>
          </a:p>
          <a:p>
            <a:pPr lvl="2"/>
            <a:r>
              <a:rPr lang="en-US" dirty="0"/>
              <a:t>All his ways are just</a:t>
            </a:r>
          </a:p>
          <a:p>
            <a:pPr lvl="2"/>
            <a:r>
              <a:rPr lang="en-US" dirty="0"/>
              <a:t>All those who walk in pride he is able to humble</a:t>
            </a:r>
          </a:p>
        </p:txBody>
      </p:sp>
    </p:spTree>
    <p:extLst>
      <p:ext uri="{BB962C8B-B14F-4D97-AF65-F5344CB8AC3E}">
        <p14:creationId xmlns:p14="http://schemas.microsoft.com/office/powerpoint/2010/main" val="32634800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sitting, cat, standing, table&#10;&#10;Description automatically generated">
            <a:extLst>
              <a:ext uri="{FF2B5EF4-FFF2-40B4-BE49-F238E27FC236}">
                <a16:creationId xmlns:a16="http://schemas.microsoft.com/office/drawing/2014/main" id="{DAF1B8D9-C2B8-452C-A8B3-C6437DFAFA53}"/>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 name="Freeform: Shape 9">
            <a:extLst>
              <a:ext uri="{FF2B5EF4-FFF2-40B4-BE49-F238E27FC236}">
                <a16:creationId xmlns:a16="http://schemas.microsoft.com/office/drawing/2014/main" id="{6B3BAD04-E614-4C16-8360-019FCF0045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17856"/>
            <a:ext cx="8262707" cy="1696782"/>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tx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E364464-75CE-4FFA-ABAA-3CFECA09DC63}"/>
              </a:ext>
            </a:extLst>
          </p:cNvPr>
          <p:cNvSpPr>
            <a:spLocks noGrp="1"/>
          </p:cNvSpPr>
          <p:nvPr>
            <p:ph type="ctrTitle"/>
          </p:nvPr>
        </p:nvSpPr>
        <p:spPr>
          <a:xfrm>
            <a:off x="630936" y="3149895"/>
            <a:ext cx="6642044" cy="1002620"/>
          </a:xfrm>
        </p:spPr>
        <p:txBody>
          <a:bodyPr>
            <a:normAutofit/>
          </a:bodyPr>
          <a:lstStyle/>
          <a:p>
            <a:r>
              <a:rPr lang="en-US" sz="4100" dirty="0">
                <a:solidFill>
                  <a:srgbClr val="FFFFFF"/>
                </a:solidFill>
              </a:rPr>
              <a:t>The Ultimate Party Trick</a:t>
            </a:r>
          </a:p>
        </p:txBody>
      </p:sp>
    </p:spTree>
    <p:extLst>
      <p:ext uri="{BB962C8B-B14F-4D97-AF65-F5344CB8AC3E}">
        <p14:creationId xmlns:p14="http://schemas.microsoft.com/office/powerpoint/2010/main" val="19556609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normAutofit/>
          </a:bodyPr>
          <a:lstStyle/>
          <a:p>
            <a:r>
              <a:rPr lang="en-US" dirty="0"/>
              <a:t>The Empire Stops</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8"/>
            <a:ext cx="5885403" cy="2561476"/>
          </a:xfrm>
        </p:spPr>
        <p:txBody>
          <a:bodyPr>
            <a:normAutofit lnSpcReduction="10000"/>
          </a:bodyPr>
          <a:lstStyle/>
          <a:p>
            <a:r>
              <a:rPr lang="en-US" sz="2000" dirty="0"/>
              <a:t>Chapter 5 represents the last night of Babylon’s existence, the last night of the empire of gold</a:t>
            </a:r>
          </a:p>
          <a:p>
            <a:r>
              <a:rPr lang="en-US" sz="2000" dirty="0"/>
              <a:t>Dan 2:32, 39 After you another kingdom will rise inferior to yours</a:t>
            </a:r>
          </a:p>
          <a:p>
            <a:r>
              <a:rPr lang="en-US" sz="2000" dirty="0"/>
              <a:t>Belshazzar has been hot topic of debate until this cylinder was recently found. </a:t>
            </a:r>
          </a:p>
          <a:p>
            <a:r>
              <a:rPr lang="en-US" sz="2000" dirty="0" err="1"/>
              <a:t>Nabodinus</a:t>
            </a:r>
            <a:r>
              <a:rPr lang="en-US" sz="2000" dirty="0"/>
              <a:t> in his own words confirm Belshazzar is his son and ruling as co-regent</a:t>
            </a:r>
          </a:p>
          <a:p>
            <a:pPr marL="0" indent="0">
              <a:buNone/>
            </a:pPr>
            <a:endParaRPr lang="en-US" sz="1400" dirty="0"/>
          </a:p>
        </p:txBody>
      </p:sp>
      <p:pic>
        <p:nvPicPr>
          <p:cNvPr id="5" name="Picture 4" descr="A picture containing indoor, sitting, table, box&#10;&#10;Description automatically generated">
            <a:extLst>
              <a:ext uri="{FF2B5EF4-FFF2-40B4-BE49-F238E27FC236}">
                <a16:creationId xmlns:a16="http://schemas.microsoft.com/office/drawing/2014/main" id="{A160DC8E-D320-47D5-8500-1DFFCA4E8BB9}"/>
              </a:ext>
            </a:extLst>
          </p:cNvPr>
          <p:cNvPicPr>
            <a:picLocks noChangeAspect="1"/>
          </p:cNvPicPr>
          <p:nvPr/>
        </p:nvPicPr>
        <p:blipFill rotWithShape="1">
          <a:blip r:embed="rId2">
            <a:extLst>
              <a:ext uri="{28A0092B-C50C-407E-A947-70E740481C1C}">
                <a14:useLocalDpi xmlns:a14="http://schemas.microsoft.com/office/drawing/2010/main" val="0"/>
              </a:ext>
            </a:extLst>
          </a:blip>
          <a:srcRect l="24736" r="16580" b="2"/>
          <a:stretch/>
        </p:blipFill>
        <p:spPr>
          <a:xfrm>
            <a:off x="6380921" y="64604"/>
            <a:ext cx="2628899" cy="22363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28DF0764-AFB5-431E-BBCF-B4E6ACE0072D}"/>
              </a:ext>
            </a:extLst>
          </p:cNvPr>
          <p:cNvSpPr txBox="1"/>
          <p:nvPr/>
        </p:nvSpPr>
        <p:spPr>
          <a:xfrm>
            <a:off x="357809" y="3812649"/>
            <a:ext cx="8652011" cy="1200329"/>
          </a:xfrm>
          <a:prstGeom prst="rect">
            <a:avLst/>
          </a:prstGeom>
          <a:noFill/>
        </p:spPr>
        <p:txBody>
          <a:bodyPr wrap="square" rtlCol="0">
            <a:spAutoFit/>
          </a:bodyPr>
          <a:lstStyle/>
          <a:p>
            <a:pPr lvl="1"/>
            <a:r>
              <a:rPr lang="en-US" sz="1200" dirty="0"/>
              <a:t>[Nabonidus] entrusted the army to his oldest son, his firstborn, the troops in the country he ordered under his command. He let everything go, entrusted the kingship to him, and, himself, he started out for a long journey. The military forces of Akkad marching with him, he turned to </a:t>
            </a:r>
            <a:r>
              <a:rPr lang="en-US" sz="1200" dirty="0" err="1"/>
              <a:t>Temâ</a:t>
            </a:r>
            <a:r>
              <a:rPr lang="en-US" sz="1200" dirty="0"/>
              <a:t> deep in the west.</a:t>
            </a:r>
          </a:p>
          <a:p>
            <a:pPr lvl="1"/>
            <a:r>
              <a:rPr lang="en-US" sz="1200" dirty="0"/>
              <a:t>As for me, Nabonidus, king of Babylon, save me from sinning against your great godhead and grant me as a present a lifelong of days, and as for Belshazzar, the eldest son—my offspring</a:t>
            </a:r>
            <a:r>
              <a:rPr lang="en-US" sz="1000" dirty="0"/>
              <a:t>—</a:t>
            </a:r>
            <a:r>
              <a:rPr lang="en-US" sz="1200" dirty="0"/>
              <a:t>instill reverence for your great godhead in his heart and may he not commit any cultic mistake, may he be sated with a life of plenitude.</a:t>
            </a:r>
          </a:p>
        </p:txBody>
      </p:sp>
    </p:spTree>
    <p:extLst>
      <p:ext uri="{BB962C8B-B14F-4D97-AF65-F5344CB8AC3E}">
        <p14:creationId xmlns:p14="http://schemas.microsoft.com/office/powerpoint/2010/main" val="31278226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Empire Stops</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lnSpcReduction="10000"/>
          </a:bodyPr>
          <a:lstStyle/>
          <a:p>
            <a:r>
              <a:rPr lang="en-US" dirty="0"/>
              <a:t>20 year since chapter 4, Daniel is about 80</a:t>
            </a:r>
          </a:p>
          <a:p>
            <a:r>
              <a:rPr lang="en-US" dirty="0"/>
              <a:t>King Neb is dead</a:t>
            </a:r>
          </a:p>
          <a:p>
            <a:r>
              <a:rPr lang="en-US" dirty="0"/>
              <a:t>Lots of infighting in the royal family, and crown has changed hands several times</a:t>
            </a:r>
          </a:p>
          <a:p>
            <a:r>
              <a:rPr lang="en-US" dirty="0"/>
              <a:t>King Nabonidus is on the throne and his son Belshazzar is appointed regent and ruling at the time of chapter 5 while King Nab is repairing temples &amp; engaging Medes and Persians</a:t>
            </a:r>
          </a:p>
          <a:p>
            <a:r>
              <a:rPr lang="en-US" dirty="0"/>
              <a:t>Daniel is not currently allowed in the palace</a:t>
            </a:r>
          </a:p>
        </p:txBody>
      </p:sp>
    </p:spTree>
    <p:extLst>
      <p:ext uri="{BB962C8B-B14F-4D97-AF65-F5344CB8AC3E}">
        <p14:creationId xmlns:p14="http://schemas.microsoft.com/office/powerpoint/2010/main" val="31172839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 Big Party</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 King Bel throws a monster party for a thousand nobles and drank</a:t>
            </a:r>
          </a:p>
          <a:p>
            <a:r>
              <a:rPr lang="en-US" dirty="0"/>
              <a:t>Medes (Cyrus) &amp; Persians(Queen Mandan – Mede married to Cyrus) came together and defeated Nabonidus. Cyrus has the city under siege</a:t>
            </a:r>
          </a:p>
          <a:p>
            <a:r>
              <a:rPr lang="en-US" dirty="0"/>
              <a:t>King Bel thinks the city is invincible and throws a party</a:t>
            </a:r>
          </a:p>
          <a:p>
            <a:endParaRPr lang="en-US" dirty="0"/>
          </a:p>
        </p:txBody>
      </p:sp>
    </p:spTree>
    <p:extLst>
      <p:ext uri="{BB962C8B-B14F-4D97-AF65-F5344CB8AC3E}">
        <p14:creationId xmlns:p14="http://schemas.microsoft.com/office/powerpoint/2010/main" val="38078734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 Big Party</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2-3 During his drinking he orders the sacred vessels from Israel brought in to drink from 2 Chron 36:11-21</a:t>
            </a:r>
          </a:p>
          <a:p>
            <a:r>
              <a:rPr lang="en-US" dirty="0"/>
              <a:t>Vs 4 as they drank wine, they praised the gods of gold, silver, bronze, iron, wood, stone</a:t>
            </a:r>
          </a:p>
          <a:p>
            <a:pPr lvl="1"/>
            <a:r>
              <a:rPr lang="en-US" dirty="0"/>
              <a:t>Spitting in the face of the true God</a:t>
            </a:r>
          </a:p>
          <a:p>
            <a:endParaRPr lang="en-US" dirty="0"/>
          </a:p>
        </p:txBody>
      </p:sp>
    </p:spTree>
    <p:extLst>
      <p:ext uri="{BB962C8B-B14F-4D97-AF65-F5344CB8AC3E}">
        <p14:creationId xmlns:p14="http://schemas.microsoft.com/office/powerpoint/2010/main" val="15921413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 Big Hand</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a:bodyPr>
          <a:lstStyle/>
          <a:p>
            <a:r>
              <a:rPr lang="en-US" dirty="0"/>
              <a:t>Vs 5 SUDDENLY hand writes on the plaster of the wall next to the lampstand and king watches it.</a:t>
            </a:r>
          </a:p>
          <a:p>
            <a:pPr lvl="1"/>
            <a:r>
              <a:rPr lang="en-US" dirty="0"/>
              <a:t>This may be the golden lampstand from the temple</a:t>
            </a:r>
          </a:p>
          <a:p>
            <a:pPr lvl="1"/>
            <a:r>
              <a:rPr lang="en-US" dirty="0"/>
              <a:t>Finger writing is same image as with Pharaoh and tablets being written on Ex 8:19, Ex 31:18, Luke 11:20, Ps 8:3, Isaiah 48:13, 64:8</a:t>
            </a:r>
          </a:p>
          <a:p>
            <a:r>
              <a:rPr lang="en-US" dirty="0"/>
              <a:t>Vs 6 King Bel goes pale and knees knocking and legs turn to </a:t>
            </a:r>
            <a:r>
              <a:rPr lang="en-US" dirty="0" err="1"/>
              <a:t>jello</a:t>
            </a:r>
            <a:endParaRPr lang="en-US" dirty="0"/>
          </a:p>
          <a:p>
            <a:endParaRPr lang="en-US" dirty="0"/>
          </a:p>
        </p:txBody>
      </p:sp>
    </p:spTree>
    <p:extLst>
      <p:ext uri="{BB962C8B-B14F-4D97-AF65-F5344CB8AC3E}">
        <p14:creationId xmlns:p14="http://schemas.microsoft.com/office/powerpoint/2010/main" val="5102146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Bring in the Wise Guys</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7 Calls for the wise guys</a:t>
            </a:r>
          </a:p>
          <a:p>
            <a:pPr lvl="1"/>
            <a:r>
              <a:rPr lang="en-US" dirty="0"/>
              <a:t>Asks for someone to read the writing and tell the meaning</a:t>
            </a:r>
          </a:p>
          <a:p>
            <a:pPr lvl="1"/>
            <a:r>
              <a:rPr lang="en-US" dirty="0"/>
              <a:t>Reward with riches and third in the kingdom (Neb, Bel, Interpreter)</a:t>
            </a:r>
          </a:p>
          <a:p>
            <a:r>
              <a:rPr lang="en-US" dirty="0"/>
              <a:t>Vs 8 The Wise Guys fail again – 1 Cor 2:14</a:t>
            </a:r>
          </a:p>
          <a:p>
            <a:r>
              <a:rPr lang="en-US" dirty="0"/>
              <a:t>Vs 9  King Bel is even more terrified</a:t>
            </a:r>
          </a:p>
          <a:p>
            <a:endParaRPr lang="en-US" dirty="0"/>
          </a:p>
        </p:txBody>
      </p:sp>
    </p:spTree>
    <p:extLst>
      <p:ext uri="{BB962C8B-B14F-4D97-AF65-F5344CB8AC3E}">
        <p14:creationId xmlns:p14="http://schemas.microsoft.com/office/powerpoint/2010/main" val="14154204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Get the Wise Man</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Vs 10-12 The Queen (not likely King Bel’s wife) tells about Daniel and his former exploits and position within King Neb’s </a:t>
            </a:r>
          </a:p>
          <a:p>
            <a:pPr lvl="1"/>
            <a:r>
              <a:rPr lang="en-US" dirty="0"/>
              <a:t>Showed </a:t>
            </a:r>
            <a:r>
              <a:rPr lang="en-US"/>
              <a:t>the spirit </a:t>
            </a:r>
            <a:r>
              <a:rPr lang="en-US" dirty="0"/>
              <a:t>of the holy gods (Dan 4:8,9,18)</a:t>
            </a:r>
          </a:p>
          <a:p>
            <a:pPr lvl="1"/>
            <a:r>
              <a:rPr lang="en-US" dirty="0"/>
              <a:t>She says go get him</a:t>
            </a:r>
          </a:p>
          <a:p>
            <a:pPr lvl="1"/>
            <a:r>
              <a:rPr lang="en-US" dirty="0"/>
              <a:t>He can do this – insight , intelligence, wisdom</a:t>
            </a:r>
          </a:p>
          <a:p>
            <a:r>
              <a:rPr lang="en-US" dirty="0"/>
              <a:t>Vs 13-14 Are you Daniel one of the exiles?, I have heard that the spirits of the gods is in you.</a:t>
            </a:r>
          </a:p>
        </p:txBody>
      </p:sp>
    </p:spTree>
    <p:extLst>
      <p:ext uri="{BB962C8B-B14F-4D97-AF65-F5344CB8AC3E}">
        <p14:creationId xmlns:p14="http://schemas.microsoft.com/office/powerpoint/2010/main" val="4555024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Get the Wise Man</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15-16 The wise guys were brought in and could not explain it</a:t>
            </a:r>
          </a:p>
          <a:p>
            <a:r>
              <a:rPr lang="en-US" dirty="0"/>
              <a:t>Reasserts his promise to Daniel for riches and power</a:t>
            </a:r>
          </a:p>
          <a:p>
            <a:r>
              <a:rPr lang="en-US" dirty="0"/>
              <a:t>Vs 17  Keep your gifts, I will read and interpret Acts 8:17-20</a:t>
            </a:r>
          </a:p>
          <a:p>
            <a:pPr marL="0" indent="0">
              <a:buNone/>
            </a:pPr>
            <a:endParaRPr lang="en-US" dirty="0"/>
          </a:p>
          <a:p>
            <a:endParaRPr lang="en-US" dirty="0"/>
          </a:p>
        </p:txBody>
      </p:sp>
    </p:spTree>
    <p:extLst>
      <p:ext uri="{BB962C8B-B14F-4D97-AF65-F5344CB8AC3E}">
        <p14:creationId xmlns:p14="http://schemas.microsoft.com/office/powerpoint/2010/main" val="35614295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Here Comes the Pain</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Vs 18   GOD gave King Neb his sovereignty and greatness and glory and power 1 Sam 13:13,14</a:t>
            </a:r>
          </a:p>
          <a:p>
            <a:r>
              <a:rPr lang="en-US" dirty="0"/>
              <a:t>Vs 19 Because God gave him the authority, he could do what he wanted</a:t>
            </a:r>
          </a:p>
          <a:p>
            <a:r>
              <a:rPr lang="en-US" dirty="0"/>
              <a:t>Vs 20,21 But when his heart was arrogant and hardened with pride, he was deposed and stripped of his glory       Prov 16:18, 1 Peter 5:5</a:t>
            </a:r>
          </a:p>
          <a:p>
            <a:r>
              <a:rPr lang="en-US" dirty="0"/>
              <a:t>Jeremiah prophecy 27:6,7</a:t>
            </a:r>
          </a:p>
          <a:p>
            <a:pPr marL="0" indent="0">
              <a:buNone/>
            </a:pPr>
            <a:endParaRPr lang="en-US" dirty="0"/>
          </a:p>
          <a:p>
            <a:endParaRPr lang="en-US" dirty="0"/>
          </a:p>
        </p:txBody>
      </p:sp>
    </p:spTree>
    <p:extLst>
      <p:ext uri="{BB962C8B-B14F-4D97-AF65-F5344CB8AC3E}">
        <p14:creationId xmlns:p14="http://schemas.microsoft.com/office/powerpoint/2010/main" val="32369189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Here Comes the Pain</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Vs 22 You have not humbled yourself even though you knew all of this   2 Peter 3:3-7</a:t>
            </a:r>
          </a:p>
          <a:p>
            <a:r>
              <a:rPr lang="en-US" dirty="0"/>
              <a:t>Vs 23 Instead you have set yourself against the Lord of Heaven</a:t>
            </a:r>
          </a:p>
          <a:p>
            <a:pPr lvl="1"/>
            <a:r>
              <a:rPr lang="en-US" dirty="0"/>
              <a:t>Violated the vessels</a:t>
            </a:r>
          </a:p>
          <a:p>
            <a:pPr lvl="1"/>
            <a:r>
              <a:rPr lang="en-US" dirty="0"/>
              <a:t>Worshipped other gods</a:t>
            </a:r>
          </a:p>
          <a:p>
            <a:pPr lvl="1"/>
            <a:r>
              <a:rPr lang="en-US" dirty="0"/>
              <a:t>Did not honor God who hold in His hand your life</a:t>
            </a:r>
          </a:p>
          <a:p>
            <a:r>
              <a:rPr lang="en-US" dirty="0"/>
              <a:t>Vs 24 God sent the hand that wrote as a result</a:t>
            </a:r>
          </a:p>
          <a:p>
            <a:pPr marL="0" indent="0">
              <a:buNone/>
            </a:pPr>
            <a:endParaRPr lang="en-US" dirty="0"/>
          </a:p>
          <a:p>
            <a:endParaRPr lang="en-US" dirty="0"/>
          </a:p>
        </p:txBody>
      </p:sp>
    </p:spTree>
    <p:extLst>
      <p:ext uri="{BB962C8B-B14F-4D97-AF65-F5344CB8AC3E}">
        <p14:creationId xmlns:p14="http://schemas.microsoft.com/office/powerpoint/2010/main" val="30496665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Message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25,26 </a:t>
            </a:r>
            <a:r>
              <a:rPr lang="en-US" dirty="0" err="1"/>
              <a:t>Mene</a:t>
            </a:r>
            <a:r>
              <a:rPr lang="en-US" dirty="0"/>
              <a:t> – God has numbered the days of your reign and it is OVER  Psalm 90:12</a:t>
            </a:r>
          </a:p>
          <a:p>
            <a:r>
              <a:rPr lang="en-US" dirty="0"/>
              <a:t>Vs 27 </a:t>
            </a:r>
            <a:r>
              <a:rPr lang="en-US" dirty="0" err="1"/>
              <a:t>Tekel</a:t>
            </a:r>
            <a:r>
              <a:rPr lang="en-US" dirty="0"/>
              <a:t> – You don’t measure up 1 Samuel 2:3 Job 31:6, Ps 62:9</a:t>
            </a:r>
          </a:p>
          <a:p>
            <a:r>
              <a:rPr lang="en-US" dirty="0"/>
              <a:t>Vs 28 Peres (</a:t>
            </a:r>
            <a:r>
              <a:rPr lang="en-US" dirty="0" err="1"/>
              <a:t>Parsin</a:t>
            </a:r>
            <a:r>
              <a:rPr lang="en-US" dirty="0"/>
              <a:t>) Your kingdom will be divided and given to the Medes and Persians</a:t>
            </a:r>
          </a:p>
          <a:p>
            <a:pPr marL="0" indent="0">
              <a:buNone/>
            </a:pPr>
            <a:endParaRPr lang="en-US" dirty="0"/>
          </a:p>
          <a:p>
            <a:endParaRPr lang="en-US" dirty="0"/>
          </a:p>
        </p:txBody>
      </p:sp>
    </p:spTree>
    <p:extLst>
      <p:ext uri="{BB962C8B-B14F-4D97-AF65-F5344CB8AC3E}">
        <p14:creationId xmlns:p14="http://schemas.microsoft.com/office/powerpoint/2010/main" val="483887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Message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Babylon the great city – </a:t>
            </a:r>
          </a:p>
          <a:p>
            <a:pPr lvl="1"/>
            <a:r>
              <a:rPr lang="en-US" dirty="0"/>
              <a:t>Outer wall 311 foot high, 87 foot thick, 56 miles long, 250 towers on top</a:t>
            </a:r>
          </a:p>
          <a:p>
            <a:pPr lvl="1"/>
            <a:r>
              <a:rPr lang="en-US" dirty="0"/>
              <a:t>Surrounded by a moat/canal</a:t>
            </a:r>
          </a:p>
          <a:p>
            <a:pPr lvl="1"/>
            <a:r>
              <a:rPr lang="en-US" dirty="0"/>
              <a:t>Huge gates</a:t>
            </a:r>
          </a:p>
          <a:p>
            <a:pPr lvl="1"/>
            <a:r>
              <a:rPr lang="en-US" dirty="0"/>
              <a:t>Second wall</a:t>
            </a:r>
          </a:p>
          <a:p>
            <a:pPr lvl="1"/>
            <a:r>
              <a:rPr lang="en-US" dirty="0"/>
              <a:t>River Euphrates flowed under the walls and supplied the city</a:t>
            </a:r>
          </a:p>
          <a:p>
            <a:pPr marL="0" indent="0">
              <a:buNone/>
            </a:pPr>
            <a:endParaRPr lang="en-US" dirty="0"/>
          </a:p>
          <a:p>
            <a:endParaRPr lang="en-US" dirty="0"/>
          </a:p>
        </p:txBody>
      </p:sp>
    </p:spTree>
    <p:extLst>
      <p:ext uri="{BB962C8B-B14F-4D97-AF65-F5344CB8AC3E}">
        <p14:creationId xmlns:p14="http://schemas.microsoft.com/office/powerpoint/2010/main" val="30465073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Invasion</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Vs 29 Daniel rewarded</a:t>
            </a:r>
          </a:p>
          <a:p>
            <a:pPr lvl="1"/>
            <a:r>
              <a:rPr lang="en-US" dirty="0"/>
              <a:t>False reward</a:t>
            </a:r>
          </a:p>
          <a:p>
            <a:pPr lvl="1"/>
            <a:r>
              <a:rPr lang="en-US" dirty="0"/>
              <a:t>Purple </a:t>
            </a:r>
          </a:p>
          <a:p>
            <a:r>
              <a:rPr lang="en-US" dirty="0"/>
              <a:t>Vs 30 The king was killed that same night</a:t>
            </a:r>
          </a:p>
          <a:p>
            <a:pPr lvl="1"/>
            <a:r>
              <a:rPr lang="en-US" dirty="0"/>
              <a:t>City was left unprotected because of party</a:t>
            </a:r>
          </a:p>
          <a:p>
            <a:pPr lvl="1"/>
            <a:r>
              <a:rPr lang="en-US" dirty="0"/>
              <a:t>Troops dug a channel and them dammed up the river and essentially drained the river under the city</a:t>
            </a:r>
          </a:p>
          <a:p>
            <a:pPr marL="0" indent="0">
              <a:buNone/>
            </a:pPr>
            <a:endParaRPr lang="en-US" dirty="0"/>
          </a:p>
          <a:p>
            <a:endParaRPr lang="en-US" dirty="0"/>
          </a:p>
        </p:txBody>
      </p:sp>
    </p:spTree>
    <p:extLst>
      <p:ext uri="{BB962C8B-B14F-4D97-AF65-F5344CB8AC3E}">
        <p14:creationId xmlns:p14="http://schemas.microsoft.com/office/powerpoint/2010/main" val="15870459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Invasion</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31 Darius the Mede </a:t>
            </a:r>
            <a:r>
              <a:rPr lang="en-US" dirty="0" err="1"/>
              <a:t>tood</a:t>
            </a:r>
            <a:r>
              <a:rPr lang="en-US" dirty="0"/>
              <a:t> over the kingdom at the age of 62</a:t>
            </a:r>
          </a:p>
          <a:p>
            <a:pPr marL="0" indent="0">
              <a:buNone/>
            </a:pPr>
            <a:endParaRPr lang="en-US" dirty="0"/>
          </a:p>
          <a:p>
            <a:endParaRPr lang="en-US" dirty="0"/>
          </a:p>
        </p:txBody>
      </p:sp>
    </p:spTree>
    <p:extLst>
      <p:ext uri="{BB962C8B-B14F-4D97-AF65-F5344CB8AC3E}">
        <p14:creationId xmlns:p14="http://schemas.microsoft.com/office/powerpoint/2010/main" val="41425308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4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5257D27-6976-490F-93D8-6F7CCC89984E}"/>
              </a:ext>
            </a:extLst>
          </p:cNvPr>
          <p:cNvPicPr>
            <a:picLocks noChangeAspect="1"/>
          </p:cNvPicPr>
          <p:nvPr/>
        </p:nvPicPr>
        <p:blipFill rotWithShape="1">
          <a:blip r:embed="rId2">
            <a:alphaModFix amt="50000"/>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87A0AD61-61F8-4C13-8F39-11088E72078F}"/>
              </a:ext>
            </a:extLst>
          </p:cNvPr>
          <p:cNvSpPr>
            <a:spLocks noGrp="1"/>
          </p:cNvSpPr>
          <p:nvPr>
            <p:ph type="title"/>
          </p:nvPr>
        </p:nvSpPr>
        <p:spPr>
          <a:xfrm>
            <a:off x="1143000" y="841771"/>
            <a:ext cx="6858000" cy="2175389"/>
          </a:xfrm>
        </p:spPr>
        <p:txBody>
          <a:bodyPr vert="horz" lIns="91440" tIns="45720" rIns="91440" bIns="45720" rtlCol="0" anchor="b">
            <a:normAutofit/>
          </a:bodyPr>
          <a:lstStyle/>
          <a:p>
            <a:pPr>
              <a:lnSpc>
                <a:spcPct val="90000"/>
              </a:lnSpc>
            </a:pPr>
            <a:r>
              <a:rPr lang="en-US" sz="6000" dirty="0">
                <a:solidFill>
                  <a:srgbClr val="FFFFFF"/>
                </a:solidFill>
              </a:rPr>
              <a:t>Daniel and the Lions</a:t>
            </a:r>
          </a:p>
        </p:txBody>
      </p:sp>
    </p:spTree>
    <p:extLst>
      <p:ext uri="{BB962C8B-B14F-4D97-AF65-F5344CB8AC3E}">
        <p14:creationId xmlns:p14="http://schemas.microsoft.com/office/powerpoint/2010/main" val="3455600875"/>
      </p:ext>
    </p:extLst>
  </p:cSld>
  <p:clrMapOvr>
    <a:overrideClrMapping bg1="dk1" tx1="lt1" bg2="dk2" tx2="lt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Daniel 6</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Daniel is about 80</a:t>
            </a:r>
          </a:p>
          <a:p>
            <a:r>
              <a:rPr lang="en-US" dirty="0"/>
              <a:t>Darius (62 </a:t>
            </a:r>
            <a:r>
              <a:rPr lang="en-US" dirty="0" err="1"/>
              <a:t>yrs</a:t>
            </a:r>
            <a:r>
              <a:rPr lang="en-US" dirty="0"/>
              <a:t> old) is king and is sick</a:t>
            </a:r>
          </a:p>
          <a:p>
            <a:r>
              <a:rPr lang="en-US" dirty="0"/>
              <a:t>Vs 1-3 Darius appoints 120 satraps to rule</a:t>
            </a:r>
          </a:p>
          <a:p>
            <a:pPr lvl="1"/>
            <a:r>
              <a:rPr lang="en-US" dirty="0"/>
              <a:t>3 admins over them and one was Daniel</a:t>
            </a:r>
          </a:p>
          <a:p>
            <a:pPr lvl="1"/>
            <a:r>
              <a:rPr lang="en-US" dirty="0"/>
              <a:t>Daniel stands out among all the rulers</a:t>
            </a:r>
          </a:p>
          <a:p>
            <a:pPr lvl="1"/>
            <a:r>
              <a:rPr lang="en-US" dirty="0"/>
              <a:t>God blesses Daniel like Joseph (Gen 41:39-44)</a:t>
            </a:r>
          </a:p>
          <a:p>
            <a:pPr marL="0" indent="0">
              <a:buNone/>
            </a:pPr>
            <a:endParaRPr lang="en-US" dirty="0"/>
          </a:p>
          <a:p>
            <a:endParaRPr lang="en-US" dirty="0"/>
          </a:p>
        </p:txBody>
      </p:sp>
    </p:spTree>
    <p:extLst>
      <p:ext uri="{BB962C8B-B14F-4D97-AF65-F5344CB8AC3E}">
        <p14:creationId xmlns:p14="http://schemas.microsoft.com/office/powerpoint/2010/main" val="10281125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We have to get rid of this guy</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lnSpcReduction="10000"/>
          </a:bodyPr>
          <a:lstStyle/>
          <a:p>
            <a:r>
              <a:rPr lang="en-US" dirty="0"/>
              <a:t>Vs 4 The other rulers (satraps) and administrators were jealous of Daniel </a:t>
            </a:r>
          </a:p>
          <a:p>
            <a:pPr lvl="1"/>
            <a:r>
              <a:rPr lang="en-US" dirty="0"/>
              <a:t>Set out to find fault</a:t>
            </a:r>
          </a:p>
          <a:p>
            <a:pPr lvl="1"/>
            <a:r>
              <a:rPr lang="en-US" dirty="0"/>
              <a:t>Could not find any</a:t>
            </a:r>
          </a:p>
          <a:p>
            <a:pPr lvl="1"/>
            <a:r>
              <a:rPr lang="en-US" dirty="0"/>
              <a:t>Trustworthy and not corrupt or negligent</a:t>
            </a:r>
          </a:p>
          <a:p>
            <a:pPr lvl="2"/>
            <a:r>
              <a:rPr lang="en-US" dirty="0"/>
              <a:t>Paul – Acts 24:13-31</a:t>
            </a:r>
          </a:p>
          <a:p>
            <a:pPr lvl="2"/>
            <a:r>
              <a:rPr lang="en-US" dirty="0"/>
              <a:t>Jesus – Luke 23:4</a:t>
            </a:r>
          </a:p>
          <a:p>
            <a:pPr lvl="2"/>
            <a:r>
              <a:rPr lang="en-US" dirty="0"/>
              <a:t>Joseph – Gen 39-50</a:t>
            </a:r>
          </a:p>
          <a:p>
            <a:pPr lvl="2"/>
            <a:r>
              <a:rPr lang="en-US" dirty="0"/>
              <a:t>Phil 2:15, 2 Tim 3:1-5</a:t>
            </a:r>
          </a:p>
          <a:p>
            <a:pPr marL="0" indent="0">
              <a:buNone/>
            </a:pPr>
            <a:endParaRPr lang="en-US" dirty="0"/>
          </a:p>
          <a:p>
            <a:endParaRPr lang="en-US" dirty="0"/>
          </a:p>
        </p:txBody>
      </p:sp>
    </p:spTree>
    <p:extLst>
      <p:ext uri="{BB962C8B-B14F-4D97-AF65-F5344CB8AC3E}">
        <p14:creationId xmlns:p14="http://schemas.microsoft.com/office/powerpoint/2010/main" val="42386972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We have to get rid of this guy</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Vs 5 We will never get rid of this guy </a:t>
            </a:r>
          </a:p>
          <a:p>
            <a:pPr lvl="1"/>
            <a:r>
              <a:rPr lang="en-US" dirty="0"/>
              <a:t>Unless it has to do with the law of his God</a:t>
            </a:r>
          </a:p>
          <a:p>
            <a:pPr lvl="1"/>
            <a:r>
              <a:rPr lang="en-US" dirty="0"/>
              <a:t>Like </a:t>
            </a:r>
            <a:r>
              <a:rPr lang="en-US" dirty="0" err="1"/>
              <a:t>Rac</a:t>
            </a:r>
            <a:r>
              <a:rPr lang="en-US" dirty="0"/>
              <a:t>, Shaq and Bennie Dan 3:8-12</a:t>
            </a:r>
          </a:p>
          <a:p>
            <a:r>
              <a:rPr lang="en-US" dirty="0"/>
              <a:t>Vs 6 Rulers go to the king, butter him up </a:t>
            </a:r>
          </a:p>
          <a:p>
            <a:pPr lvl="1"/>
            <a:r>
              <a:rPr lang="en-US" dirty="0"/>
              <a:t>Disguised as angels of light 2 Cor 11:14</a:t>
            </a:r>
          </a:p>
          <a:p>
            <a:r>
              <a:rPr lang="en-US" dirty="0"/>
              <a:t>Vs 7 Suggest a law to prohibit prayer to any god other than the king  Ps 62:4, Isaiah 45:5, 21, 22, 46:9</a:t>
            </a:r>
          </a:p>
          <a:p>
            <a:pPr lvl="1"/>
            <a:r>
              <a:rPr lang="en-US" dirty="0"/>
              <a:t>Played on the ego of the king</a:t>
            </a:r>
          </a:p>
          <a:p>
            <a:pPr marL="0" indent="0">
              <a:buNone/>
            </a:pPr>
            <a:endParaRPr lang="en-US" dirty="0"/>
          </a:p>
          <a:p>
            <a:endParaRPr lang="en-US" dirty="0"/>
          </a:p>
        </p:txBody>
      </p:sp>
    </p:spTree>
    <p:extLst>
      <p:ext uri="{BB962C8B-B14F-4D97-AF65-F5344CB8AC3E}">
        <p14:creationId xmlns:p14="http://schemas.microsoft.com/office/powerpoint/2010/main" val="6137195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We have to get rid of this guy</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7 </a:t>
            </a:r>
          </a:p>
          <a:p>
            <a:pPr lvl="1"/>
            <a:r>
              <a:rPr lang="en-US" dirty="0"/>
              <a:t>Lied / exaggerated that even Daniel agreed to this. </a:t>
            </a:r>
          </a:p>
          <a:p>
            <a:pPr lvl="1"/>
            <a:r>
              <a:rPr lang="en-US" dirty="0"/>
              <a:t>Matthew 26:59 Sanhedrin &amp; chief priests were looking for false evidence against Jesus to put him to death</a:t>
            </a:r>
          </a:p>
          <a:p>
            <a:pPr lvl="1"/>
            <a:r>
              <a:rPr lang="en-US" dirty="0"/>
              <a:t>Darius as a god for 30 days</a:t>
            </a:r>
          </a:p>
          <a:p>
            <a:pPr lvl="1"/>
            <a:r>
              <a:rPr lang="en-US" dirty="0"/>
              <a:t>Penalty was death in the lions den</a:t>
            </a:r>
          </a:p>
          <a:p>
            <a:pPr marL="0" indent="0">
              <a:buNone/>
            </a:pPr>
            <a:endParaRPr lang="en-US" dirty="0"/>
          </a:p>
          <a:p>
            <a:endParaRPr lang="en-US" dirty="0"/>
          </a:p>
        </p:txBody>
      </p:sp>
    </p:spTree>
    <p:extLst>
      <p:ext uri="{BB962C8B-B14F-4D97-AF65-F5344CB8AC3E}">
        <p14:creationId xmlns:p14="http://schemas.microsoft.com/office/powerpoint/2010/main" val="30928047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Back on His Knees</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lnSpcReduction="20000"/>
          </a:bodyPr>
          <a:lstStyle/>
          <a:p>
            <a:r>
              <a:rPr lang="en-US" dirty="0"/>
              <a:t>Vs 8 Make the decree immutable – no change</a:t>
            </a:r>
          </a:p>
          <a:p>
            <a:pPr lvl="1"/>
            <a:r>
              <a:rPr lang="en-US" dirty="0"/>
              <a:t>Malachi 3:6 </a:t>
            </a:r>
          </a:p>
          <a:p>
            <a:r>
              <a:rPr lang="en-US" dirty="0"/>
              <a:t>Vs 9 The decree was done</a:t>
            </a:r>
          </a:p>
          <a:p>
            <a:r>
              <a:rPr lang="en-US" dirty="0"/>
              <a:t>Vs 10 Daniel finds out about the law</a:t>
            </a:r>
          </a:p>
          <a:p>
            <a:pPr lvl="1"/>
            <a:r>
              <a:rPr lang="en-US" dirty="0"/>
              <a:t>Goes home immediately</a:t>
            </a:r>
          </a:p>
          <a:p>
            <a:pPr lvl="2"/>
            <a:r>
              <a:rPr lang="en-US" dirty="0"/>
              <a:t>Prays – 3 times daily to heaven</a:t>
            </a:r>
          </a:p>
          <a:p>
            <a:pPr lvl="2"/>
            <a:r>
              <a:rPr lang="en-US" dirty="0"/>
              <a:t>Gives thanks</a:t>
            </a:r>
          </a:p>
          <a:p>
            <a:pPr lvl="1"/>
            <a:r>
              <a:rPr lang="en-US" dirty="0"/>
              <a:t>Fully obedient – Eph 3:14, Ps 55:17, 1 </a:t>
            </a:r>
            <a:r>
              <a:rPr lang="en-US" dirty="0" err="1"/>
              <a:t>Thess</a:t>
            </a:r>
            <a:r>
              <a:rPr lang="en-US" dirty="0"/>
              <a:t> 5:17-19</a:t>
            </a:r>
          </a:p>
          <a:p>
            <a:pPr lvl="1"/>
            <a:r>
              <a:rPr lang="en-US" dirty="0"/>
              <a:t>Civil Obedience -  Rom 13:1-7</a:t>
            </a:r>
          </a:p>
          <a:p>
            <a:pPr marL="0" indent="0">
              <a:buNone/>
            </a:pPr>
            <a:endParaRPr lang="en-US" dirty="0"/>
          </a:p>
          <a:p>
            <a:endParaRPr lang="en-US" dirty="0"/>
          </a:p>
        </p:txBody>
      </p:sp>
    </p:spTree>
    <p:extLst>
      <p:ext uri="{BB962C8B-B14F-4D97-AF65-F5344CB8AC3E}">
        <p14:creationId xmlns:p14="http://schemas.microsoft.com/office/powerpoint/2010/main" val="23765038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Tattlers on the loose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11 The men went as a group and found Daniel praying and asking God for help</a:t>
            </a:r>
          </a:p>
          <a:p>
            <a:pPr lvl="1"/>
            <a:r>
              <a:rPr lang="en-US" dirty="0"/>
              <a:t>Not hard to catch</a:t>
            </a:r>
          </a:p>
          <a:p>
            <a:r>
              <a:rPr lang="en-US" dirty="0"/>
              <a:t>Vs 12 Go to the king and remind him about the law and the penalty and the immutability of the law</a:t>
            </a:r>
          </a:p>
          <a:p>
            <a:r>
              <a:rPr lang="en-US" dirty="0"/>
              <a:t>Vs 13 Drop the bomb that Daniel (the exile from Judah) has violated the law</a:t>
            </a:r>
          </a:p>
          <a:p>
            <a:pPr marL="0" indent="0">
              <a:buNone/>
            </a:pPr>
            <a:endParaRPr lang="en-US" dirty="0"/>
          </a:p>
          <a:p>
            <a:endParaRPr lang="en-US" dirty="0"/>
          </a:p>
        </p:txBody>
      </p:sp>
    </p:spTree>
    <p:extLst>
      <p:ext uri="{BB962C8B-B14F-4D97-AF65-F5344CB8AC3E}">
        <p14:creationId xmlns:p14="http://schemas.microsoft.com/office/powerpoint/2010/main" val="33886643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Results</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The conspirators</a:t>
            </a:r>
          </a:p>
          <a:p>
            <a:pPr lvl="1"/>
            <a:r>
              <a:rPr lang="en-US" dirty="0"/>
              <a:t>Guilty of anti-Semitism</a:t>
            </a:r>
          </a:p>
          <a:p>
            <a:pPr lvl="1"/>
            <a:r>
              <a:rPr lang="en-US" dirty="0"/>
              <a:t>Tried to cause a rift between Daniel and the King</a:t>
            </a:r>
          </a:p>
          <a:p>
            <a:pPr lvl="1"/>
            <a:r>
              <a:rPr lang="en-US" dirty="0"/>
              <a:t>Tried to put pressure on the King by showing that Daniel ignored the decree</a:t>
            </a:r>
          </a:p>
          <a:p>
            <a:pPr lvl="1"/>
            <a:r>
              <a:rPr lang="en-US" dirty="0"/>
              <a:t>Reminded that the degree was in writing</a:t>
            </a:r>
          </a:p>
          <a:p>
            <a:r>
              <a:rPr lang="en-US" dirty="0"/>
              <a:t>King very distressed and tries to save Daniel</a:t>
            </a:r>
          </a:p>
          <a:p>
            <a:endParaRPr lang="en-US" dirty="0"/>
          </a:p>
        </p:txBody>
      </p:sp>
    </p:spTree>
    <p:extLst>
      <p:ext uri="{BB962C8B-B14F-4D97-AF65-F5344CB8AC3E}">
        <p14:creationId xmlns:p14="http://schemas.microsoft.com/office/powerpoint/2010/main" val="700392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Results</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Vs 15 the gang comes to remind the King again that the law cannot be changed</a:t>
            </a:r>
          </a:p>
          <a:p>
            <a:r>
              <a:rPr lang="en-US" dirty="0"/>
              <a:t>Vs 16 The King gives the order and throws him in the lions den. </a:t>
            </a:r>
          </a:p>
          <a:p>
            <a:pPr lvl="1"/>
            <a:r>
              <a:rPr lang="en-US" dirty="0"/>
              <a:t>Admonishes Daniel that he hopes that his God will rescue him 1 </a:t>
            </a:r>
            <a:r>
              <a:rPr lang="en-US" dirty="0" err="1"/>
              <a:t>Thess</a:t>
            </a:r>
            <a:r>
              <a:rPr lang="en-US" dirty="0"/>
              <a:t> 1:10, 2 Peter 2:9</a:t>
            </a:r>
          </a:p>
          <a:p>
            <a:r>
              <a:rPr lang="en-US" dirty="0"/>
              <a:t>Vs 17 Stone sealed the den and was sealed with Kings signet ring (like the tomb in Matthew 27:43)</a:t>
            </a:r>
          </a:p>
        </p:txBody>
      </p:sp>
    </p:spTree>
    <p:extLst>
      <p:ext uri="{BB962C8B-B14F-4D97-AF65-F5344CB8AC3E}">
        <p14:creationId xmlns:p14="http://schemas.microsoft.com/office/powerpoint/2010/main" val="39889045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No Sleep</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lnSpcReduction="10000"/>
          </a:bodyPr>
          <a:lstStyle/>
          <a:p>
            <a:r>
              <a:rPr lang="en-US" dirty="0"/>
              <a:t>Vs 18 The King goes to the palace and can’t eat or sleep Isaiah 58:4-7</a:t>
            </a:r>
          </a:p>
          <a:p>
            <a:r>
              <a:rPr lang="en-US" dirty="0"/>
              <a:t>Fasting is a spiritual event</a:t>
            </a:r>
          </a:p>
          <a:p>
            <a:pPr lvl="1"/>
            <a:r>
              <a:rPr lang="en-US" dirty="0"/>
              <a:t>Sincerity before God (grief, humility, repentance, faith)</a:t>
            </a:r>
          </a:p>
          <a:p>
            <a:pPr lvl="1"/>
            <a:r>
              <a:rPr lang="en-US" dirty="0"/>
              <a:t>Willing to exchange things they need or enjoy for a closer relationship with God</a:t>
            </a:r>
          </a:p>
          <a:p>
            <a:pPr lvl="1"/>
            <a:r>
              <a:rPr lang="en-US" dirty="0" err="1"/>
              <a:t>Spritual</a:t>
            </a:r>
            <a:r>
              <a:rPr lang="en-US" dirty="0"/>
              <a:t> things are more important to them than physical things</a:t>
            </a:r>
          </a:p>
          <a:p>
            <a:pPr lvl="1"/>
            <a:r>
              <a:rPr lang="en-US" dirty="0"/>
              <a:t>Answer to prayer more important than own comfort</a:t>
            </a:r>
          </a:p>
        </p:txBody>
      </p:sp>
    </p:spTree>
    <p:extLst>
      <p:ext uri="{BB962C8B-B14F-4D97-AF65-F5344CB8AC3E}">
        <p14:creationId xmlns:p14="http://schemas.microsoft.com/office/powerpoint/2010/main" val="25621536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Back to the Lions’ Den</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Vs 19 The king gets up early and runs back to the lions’ den </a:t>
            </a:r>
          </a:p>
          <a:p>
            <a:r>
              <a:rPr lang="en-US" dirty="0"/>
              <a:t>Vs 20 calls to Daniel</a:t>
            </a:r>
          </a:p>
          <a:p>
            <a:pPr lvl="1"/>
            <a:r>
              <a:rPr lang="en-US" dirty="0"/>
              <a:t>Ask if God has rescued him</a:t>
            </a:r>
          </a:p>
          <a:p>
            <a:pPr lvl="1"/>
            <a:r>
              <a:rPr lang="en-US" dirty="0"/>
              <a:t>John 15:7</a:t>
            </a:r>
          </a:p>
          <a:p>
            <a:r>
              <a:rPr lang="en-US" dirty="0"/>
              <a:t>Vs 21 Daniel answers O king live forever</a:t>
            </a:r>
          </a:p>
          <a:p>
            <a:r>
              <a:rPr lang="en-US" dirty="0"/>
              <a:t>Vs 22 God sent his angel and shut the mouth of the lion – Rom 4:20-21 , Jeremiah 32:17</a:t>
            </a:r>
          </a:p>
        </p:txBody>
      </p:sp>
    </p:spTree>
    <p:extLst>
      <p:ext uri="{BB962C8B-B14F-4D97-AF65-F5344CB8AC3E}">
        <p14:creationId xmlns:p14="http://schemas.microsoft.com/office/powerpoint/2010/main" val="3665250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err="1"/>
              <a:t>Vengence</a:t>
            </a:r>
            <a:r>
              <a:rPr lang="en-US" dirty="0"/>
              <a:t> is sweet</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Vs 23 King is overjoyed and orders to get Daniel out</a:t>
            </a:r>
          </a:p>
          <a:p>
            <a:pPr lvl="1"/>
            <a:r>
              <a:rPr lang="en-US" dirty="0"/>
              <a:t>Pulled out</a:t>
            </a:r>
          </a:p>
          <a:p>
            <a:pPr lvl="1"/>
            <a:r>
              <a:rPr lang="en-US" dirty="0"/>
              <a:t>No wound</a:t>
            </a:r>
          </a:p>
          <a:p>
            <a:pPr lvl="1"/>
            <a:r>
              <a:rPr lang="en-US" dirty="0"/>
              <a:t>Because he trusted in his God</a:t>
            </a:r>
          </a:p>
          <a:p>
            <a:r>
              <a:rPr lang="en-US" dirty="0"/>
              <a:t>Vs 24 The men who had falsely accused were thrown in to the den</a:t>
            </a:r>
          </a:p>
          <a:p>
            <a:pPr lvl="1"/>
            <a:r>
              <a:rPr lang="en-US" dirty="0"/>
              <a:t>Including their families</a:t>
            </a:r>
          </a:p>
          <a:p>
            <a:pPr lvl="1"/>
            <a:r>
              <a:rPr lang="en-US" dirty="0"/>
              <a:t>Before they reached the floor they were crushed</a:t>
            </a:r>
          </a:p>
        </p:txBody>
      </p:sp>
    </p:spTree>
    <p:extLst>
      <p:ext uri="{BB962C8B-B14F-4D97-AF65-F5344CB8AC3E}">
        <p14:creationId xmlns:p14="http://schemas.microsoft.com/office/powerpoint/2010/main" val="10329651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Prosperity</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a:bodyPr>
          <a:lstStyle/>
          <a:p>
            <a:r>
              <a:rPr lang="en-US" dirty="0"/>
              <a:t>King Darius decrees that people must fear and reverence the God of Daniel (Dan 4:1)</a:t>
            </a:r>
          </a:p>
          <a:p>
            <a:pPr lvl="1"/>
            <a:r>
              <a:rPr lang="en-US" dirty="0"/>
              <a:t>He is the living God, he endures forever</a:t>
            </a:r>
          </a:p>
          <a:p>
            <a:pPr lvl="1"/>
            <a:r>
              <a:rPr lang="en-US" dirty="0"/>
              <a:t>Kingdom will not be destroyed, dominion will never end</a:t>
            </a:r>
          </a:p>
          <a:p>
            <a:pPr lvl="1"/>
            <a:r>
              <a:rPr lang="en-US" dirty="0"/>
              <a:t>Rescues and saves, signs and wonders, rescued Daniel</a:t>
            </a:r>
          </a:p>
          <a:p>
            <a:r>
              <a:rPr lang="en-US" dirty="0"/>
              <a:t>Vs 28 Daniel prospered during the reign of Darius and the reign of Cyrus </a:t>
            </a:r>
            <a:r>
              <a:rPr lang="en-US"/>
              <a:t>the Persian</a:t>
            </a:r>
            <a:endParaRPr lang="en-US" dirty="0"/>
          </a:p>
        </p:txBody>
      </p:sp>
    </p:spTree>
    <p:extLst>
      <p:ext uri="{BB962C8B-B14F-4D97-AF65-F5344CB8AC3E}">
        <p14:creationId xmlns:p14="http://schemas.microsoft.com/office/powerpoint/2010/main" val="32720555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4367</Words>
  <Application>Microsoft Office PowerPoint</Application>
  <PresentationFormat>On-screen Show (16:9)</PresentationFormat>
  <Paragraphs>472</Paragraphs>
  <Slides>79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79</vt:i4>
      </vt:variant>
    </vt:vector>
  </HeadingPairs>
  <TitlesOfParts>
    <vt:vector size="83" baseType="lpstr">
      <vt:lpstr>Arial</vt:lpstr>
      <vt:lpstr>Bodoni MT</vt:lpstr>
      <vt:lpstr>Calibri</vt:lpstr>
      <vt:lpstr>Office Theme</vt:lpstr>
      <vt:lpstr>Daniel for the  Biblically Inept</vt:lpstr>
      <vt:lpstr>Ishtar Gate in Babylon from Nebuchadnezzar II</vt:lpstr>
      <vt:lpstr>Week 1 – Daniel 1</vt:lpstr>
      <vt:lpstr>Intro To Daniel</vt:lpstr>
      <vt:lpstr>Get Started</vt:lpstr>
      <vt:lpstr>Who is Daniel</vt:lpstr>
      <vt:lpstr>The attack on Jerusalem</vt:lpstr>
      <vt:lpstr>Bring me the best</vt:lpstr>
      <vt:lpstr>Nope, Not me!</vt:lpstr>
      <vt:lpstr>Head of the Class</vt:lpstr>
      <vt:lpstr>Daniel 2</vt:lpstr>
      <vt:lpstr>The Dream Problem</vt:lpstr>
      <vt:lpstr>The Dream Problem</vt:lpstr>
      <vt:lpstr>The Dream Problem</vt:lpstr>
      <vt:lpstr>The Dream Problem</vt:lpstr>
      <vt:lpstr>The Dream Problem</vt:lpstr>
      <vt:lpstr>The Dream Problem</vt:lpstr>
      <vt:lpstr>The Dream Revealed</vt:lpstr>
      <vt:lpstr>The Dream Revealed</vt:lpstr>
      <vt:lpstr>The Dream Revealed</vt:lpstr>
      <vt:lpstr>The Dream Revealed</vt:lpstr>
      <vt:lpstr>The Interpretation</vt:lpstr>
      <vt:lpstr>The Interpretation</vt:lpstr>
      <vt:lpstr>The Interpretation</vt:lpstr>
      <vt:lpstr>The Interpretation</vt:lpstr>
      <vt:lpstr>The Interpretation</vt:lpstr>
      <vt:lpstr>PowerPoint Presentation</vt:lpstr>
      <vt:lpstr>The Golden Statue</vt:lpstr>
      <vt:lpstr>The Golden Statue</vt:lpstr>
      <vt:lpstr>One World Worship Service</vt:lpstr>
      <vt:lpstr>One World Worship Service</vt:lpstr>
      <vt:lpstr>Down with the Jews</vt:lpstr>
      <vt:lpstr>Faithful Friends</vt:lpstr>
      <vt:lpstr>Faithful Friends</vt:lpstr>
      <vt:lpstr>Into the Fire</vt:lpstr>
      <vt:lpstr>3 Guys and their God</vt:lpstr>
      <vt:lpstr>3 Guys and their God</vt:lpstr>
      <vt:lpstr>Recognition of the Supernatural</vt:lpstr>
      <vt:lpstr>The madness of King Neb</vt:lpstr>
      <vt:lpstr>Hear Me, Hear Me</vt:lpstr>
      <vt:lpstr>Hear Me, Hear Me</vt:lpstr>
      <vt:lpstr>A New Man?</vt:lpstr>
      <vt:lpstr>Another Dream…</vt:lpstr>
      <vt:lpstr>Another Dream…</vt:lpstr>
      <vt:lpstr>Another Dream…</vt:lpstr>
      <vt:lpstr>Another Dream…</vt:lpstr>
      <vt:lpstr>God is the decision maker</vt:lpstr>
      <vt:lpstr>The Interpretation</vt:lpstr>
      <vt:lpstr>You are the man</vt:lpstr>
      <vt:lpstr>God never forgets</vt:lpstr>
      <vt:lpstr>God never forgets</vt:lpstr>
      <vt:lpstr>The Ultimate Party Trick</vt:lpstr>
      <vt:lpstr>The Empire Stops</vt:lpstr>
      <vt:lpstr>The Empire Stops</vt:lpstr>
      <vt:lpstr>A Big Party</vt:lpstr>
      <vt:lpstr>A Big Party</vt:lpstr>
      <vt:lpstr>A Big Hand</vt:lpstr>
      <vt:lpstr>Bring in the Wise Guys</vt:lpstr>
      <vt:lpstr>Get the Wise Man</vt:lpstr>
      <vt:lpstr>Get the Wise Man</vt:lpstr>
      <vt:lpstr>Here Comes the Pain</vt:lpstr>
      <vt:lpstr>Here Comes the Pain</vt:lpstr>
      <vt:lpstr>The Message</vt:lpstr>
      <vt:lpstr>The Message</vt:lpstr>
      <vt:lpstr>The Invasion</vt:lpstr>
      <vt:lpstr>The Invasion</vt:lpstr>
      <vt:lpstr>Daniel and the Lions</vt:lpstr>
      <vt:lpstr>Daniel 6</vt:lpstr>
      <vt:lpstr>We have to get rid of this guy</vt:lpstr>
      <vt:lpstr>We have to get rid of this guy</vt:lpstr>
      <vt:lpstr>We have to get rid of this guy</vt:lpstr>
      <vt:lpstr>Back on His Knees</vt:lpstr>
      <vt:lpstr>Tattlers on the loose</vt:lpstr>
      <vt:lpstr>The Results</vt:lpstr>
      <vt:lpstr>The Results</vt:lpstr>
      <vt:lpstr>No Sleep</vt:lpstr>
      <vt:lpstr>Back to the Lions’ Den</vt:lpstr>
      <vt:lpstr>Vengence is sweet</vt:lpstr>
      <vt:lpstr>Prosperity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2020-09-12T14:10:04Z</dcterms:created>
  <dcterms:modified xsi:type="dcterms:W3CDTF">2020-09-13T12:21:43Z</dcterms:modified>
</cp:coreProperties>
</file>