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
  </p:notesMasterIdLst>
  <p:sldIdLst>
    <p:sldId id="256" r:id="rId2"/>
    <p:sldId id="257" r:id="rId3"/>
    <p:sldId id="259" r:id="rId4"/>
    <p:sldId id="258" r:id="rId5"/>
    <p:sldId id="260" r:id="rId6"/>
    <p:sldId id="261" r:id="rId7"/>
    <p:sldId id="262" r:id="rId8"/>
    <p:sldId id="263" r:id="rId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064"/>
    <a:srgbClr val="C33A1F"/>
    <a:srgbClr val="0000CC"/>
    <a:srgbClr val="9EFF29"/>
    <a:srgbClr val="FF2549"/>
    <a:srgbClr val="007033"/>
    <a:srgbClr val="003635"/>
    <a:srgbClr val="D6370C"/>
    <a:srgbClr val="1D3A00"/>
    <a:srgbClr val="FF8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72" y="4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2059" y="3170904"/>
            <a:ext cx="7005484" cy="1054510"/>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26805" y="4225414"/>
            <a:ext cx="7382308" cy="678426"/>
          </a:xfrm>
        </p:spPr>
        <p:txBody>
          <a:bodyPr>
            <a:normAutofit/>
          </a:bodyPr>
          <a:lstStyle>
            <a:lvl1pPr marL="0" indent="0" algn="l">
              <a:buNone/>
              <a:defRPr sz="2800" b="0" i="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947" y="294968"/>
            <a:ext cx="8259098" cy="1009985"/>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327356"/>
            <a:ext cx="8246070" cy="3451120"/>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6818" y="318046"/>
            <a:ext cx="6673304"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71948" y="1069258"/>
            <a:ext cx="6695767" cy="3619239"/>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67" y="500247"/>
            <a:ext cx="8093365" cy="763525"/>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2131" y="1736633"/>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2131" y="2209030"/>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57252" y="1736633"/>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57252" y="2209030"/>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1/3/2021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690" y="3244644"/>
            <a:ext cx="7027605" cy="995514"/>
          </a:xfrm>
        </p:spPr>
        <p:txBody>
          <a:bodyPr>
            <a:normAutofit/>
          </a:bodyPr>
          <a:lstStyle/>
          <a:p>
            <a:r>
              <a:rPr lang="en-US" dirty="0"/>
              <a:t>The Gospel of Prosperity</a:t>
            </a:r>
          </a:p>
        </p:txBody>
      </p:sp>
      <p:sp>
        <p:nvSpPr>
          <p:cNvPr id="3" name="Subtitle 2"/>
          <p:cNvSpPr>
            <a:spLocks noGrp="1"/>
          </p:cNvSpPr>
          <p:nvPr>
            <p:ph type="subTitle" idx="1"/>
          </p:nvPr>
        </p:nvSpPr>
        <p:spPr>
          <a:xfrm>
            <a:off x="545689" y="4173789"/>
            <a:ext cx="6950307" cy="730043"/>
          </a:xfrm>
        </p:spPr>
        <p:txBody>
          <a:bodyPr/>
          <a:lstStyle/>
          <a:p>
            <a:r>
              <a:rPr lang="en-US" dirty="0"/>
              <a:t>1/2/2020</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Premise</a:t>
            </a:r>
          </a:p>
        </p:txBody>
      </p:sp>
      <p:sp>
        <p:nvSpPr>
          <p:cNvPr id="3" name="Content Placeholder 2"/>
          <p:cNvSpPr>
            <a:spLocks noGrp="1"/>
          </p:cNvSpPr>
          <p:nvPr>
            <p:ph sz="half" idx="1"/>
          </p:nvPr>
        </p:nvSpPr>
        <p:spPr>
          <a:xfrm>
            <a:off x="457200" y="1200151"/>
            <a:ext cx="4038600" cy="3838988"/>
          </a:xfrm>
        </p:spPr>
        <p:txBody>
          <a:bodyPr>
            <a:normAutofit fontScale="47500" lnSpcReduction="20000"/>
          </a:bodyPr>
          <a:lstStyle/>
          <a:p>
            <a:r>
              <a:rPr lang="en-US" sz="3400" dirty="0"/>
              <a:t>Speak God’s Words – Get Results</a:t>
            </a:r>
          </a:p>
          <a:p>
            <a:pPr lvl="1"/>
            <a:r>
              <a:rPr lang="en-US" sz="2900" dirty="0"/>
              <a:t>Partnership Is a Divine Connection</a:t>
            </a:r>
          </a:p>
          <a:p>
            <a:pPr lvl="1"/>
            <a:r>
              <a:rPr lang="en-US" sz="2900" dirty="0"/>
              <a:t>Create Your Best Life</a:t>
            </a:r>
          </a:p>
          <a:p>
            <a:pPr lvl="1"/>
            <a:r>
              <a:rPr lang="en-US" sz="2900" dirty="0"/>
              <a:t>Move Into Your Destiny</a:t>
            </a:r>
          </a:p>
          <a:p>
            <a:pPr lvl="1"/>
            <a:r>
              <a:rPr lang="en-US" sz="2900" dirty="0"/>
              <a:t>Get God's Promises Working in Your Life</a:t>
            </a:r>
          </a:p>
          <a:p>
            <a:pPr lvl="1"/>
            <a:r>
              <a:rPr lang="en-US" sz="2900" dirty="0"/>
              <a:t>How to Change Your World With Your Words</a:t>
            </a:r>
          </a:p>
          <a:p>
            <a:r>
              <a:rPr lang="en-US" sz="3400" dirty="0"/>
              <a:t>Receiving What God Has Already Given</a:t>
            </a:r>
          </a:p>
          <a:p>
            <a:r>
              <a:rPr lang="en-US" sz="3400" dirty="0"/>
              <a:t>Expect Daily Benefits From God</a:t>
            </a:r>
          </a:p>
          <a:p>
            <a:r>
              <a:rPr lang="en-US" sz="3400" dirty="0"/>
              <a:t>Faith for Life</a:t>
            </a:r>
          </a:p>
          <a:p>
            <a:r>
              <a:rPr lang="en-US" sz="3400" dirty="0"/>
              <a:t>God's Health and Wellness Plan</a:t>
            </a:r>
          </a:p>
          <a:p>
            <a:r>
              <a:rPr lang="en-US" sz="3400" dirty="0"/>
              <a:t>Faith That Moves Mountains</a:t>
            </a:r>
          </a:p>
          <a:p>
            <a:r>
              <a:rPr lang="en-US" sz="3400" dirty="0"/>
              <a:t>The Rewards That Come From Honor</a:t>
            </a:r>
          </a:p>
          <a:p>
            <a:r>
              <a:rPr lang="en-US" sz="3400" dirty="0"/>
              <a:t>Woman, See Yourself as an Answer</a:t>
            </a:r>
          </a:p>
          <a:p>
            <a:r>
              <a:rPr lang="en-US" sz="3400" dirty="0"/>
              <a:t>The Year of the Overcomer</a:t>
            </a:r>
          </a:p>
          <a:p>
            <a:r>
              <a:rPr lang="en-US" sz="3400" dirty="0"/>
              <a:t>How to Detox Your Brain</a:t>
            </a:r>
          </a:p>
          <a:p>
            <a:endParaRPr lang="en-US" dirty="0"/>
          </a:p>
        </p:txBody>
      </p:sp>
      <p:sp>
        <p:nvSpPr>
          <p:cNvPr id="4" name="Content Placeholder 3">
            <a:extLst>
              <a:ext uri="{FF2B5EF4-FFF2-40B4-BE49-F238E27FC236}">
                <a16:creationId xmlns:a16="http://schemas.microsoft.com/office/drawing/2014/main" id="{320BB213-27A1-41A8-802C-4F999918E00C}"/>
              </a:ext>
            </a:extLst>
          </p:cNvPr>
          <p:cNvSpPr>
            <a:spLocks noGrp="1"/>
          </p:cNvSpPr>
          <p:nvPr>
            <p:ph sz="half" idx="2"/>
          </p:nvPr>
        </p:nvSpPr>
        <p:spPr>
          <a:xfrm>
            <a:off x="4648200" y="1200151"/>
            <a:ext cx="4038600" cy="3838988"/>
          </a:xfrm>
        </p:spPr>
        <p:txBody>
          <a:bodyPr>
            <a:normAutofit fontScale="47500" lnSpcReduction="20000"/>
          </a:bodyPr>
          <a:lstStyle/>
          <a:p>
            <a:r>
              <a:rPr lang="en-US" sz="3300" dirty="0"/>
              <a:t>God Wants Us to Prosper</a:t>
            </a:r>
          </a:p>
          <a:p>
            <a:r>
              <a:rPr lang="en-US" sz="3300" dirty="0"/>
              <a:t>Our Relationship to Money</a:t>
            </a:r>
          </a:p>
          <a:p>
            <a:r>
              <a:rPr lang="en-US" sz="3300" dirty="0"/>
              <a:t>Making Withdrawals From Our Heavenly Account</a:t>
            </a:r>
          </a:p>
          <a:p>
            <a:r>
              <a:rPr lang="en-US" sz="3300" dirty="0"/>
              <a:t>Call In Your Harvest</a:t>
            </a:r>
          </a:p>
          <a:p>
            <a:r>
              <a:rPr lang="en-US" sz="3300" dirty="0"/>
              <a:t>Supernatural Increase and Multiplication</a:t>
            </a:r>
          </a:p>
          <a:p>
            <a:r>
              <a:rPr lang="en-US" sz="3300" dirty="0"/>
              <a:t>The Floodgates of Heaven</a:t>
            </a:r>
          </a:p>
          <a:p>
            <a:r>
              <a:rPr lang="en-US" sz="3300" dirty="0"/>
              <a:t>Freedom From Financial Fear</a:t>
            </a:r>
          </a:p>
          <a:p>
            <a:r>
              <a:rPr lang="en-US" sz="3300" dirty="0"/>
              <a:t>The Hundredfold Return</a:t>
            </a:r>
          </a:p>
          <a:p>
            <a:r>
              <a:rPr lang="en-US" sz="3300" dirty="0"/>
              <a:t>The God of the Breakthrough Will Visit Your House</a:t>
            </a:r>
          </a:p>
          <a:p>
            <a:r>
              <a:rPr lang="en-US" sz="3300" dirty="0"/>
              <a:t>Sow Your Way Out of Financial Pressure</a:t>
            </a:r>
          </a:p>
          <a:p>
            <a:r>
              <a:rPr lang="en-US" sz="3300" dirty="0"/>
              <a:t>Speak Your Healing</a:t>
            </a:r>
          </a:p>
          <a:p>
            <a:r>
              <a:rPr lang="en-US" sz="3300" dirty="0"/>
              <a:t>Healing Blockers</a:t>
            </a:r>
          </a:p>
          <a:p>
            <a:pPr marL="0" indent="0">
              <a:buNone/>
            </a:pPr>
            <a:endParaRPr lang="en-US"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Upside Down Thinking Alert</a:t>
            </a:r>
          </a:p>
        </p:txBody>
      </p:sp>
      <p:sp>
        <p:nvSpPr>
          <p:cNvPr id="2" name="Content Placeholder 1">
            <a:extLst>
              <a:ext uri="{FF2B5EF4-FFF2-40B4-BE49-F238E27FC236}">
                <a16:creationId xmlns:a16="http://schemas.microsoft.com/office/drawing/2014/main" id="{2BB52DB0-ACB6-4B7F-B2BA-D80DCB2BBF89}"/>
              </a:ext>
            </a:extLst>
          </p:cNvPr>
          <p:cNvSpPr>
            <a:spLocks noGrp="1"/>
          </p:cNvSpPr>
          <p:nvPr>
            <p:ph idx="1"/>
          </p:nvPr>
        </p:nvSpPr>
        <p:spPr>
          <a:xfrm>
            <a:off x="471948" y="1069258"/>
            <a:ext cx="6212117" cy="3619239"/>
          </a:xfrm>
        </p:spPr>
        <p:txBody>
          <a:bodyPr>
            <a:normAutofit fontScale="92500" lnSpcReduction="10000"/>
          </a:bodyPr>
          <a:lstStyle/>
          <a:p>
            <a:r>
              <a:rPr lang="en-US" dirty="0"/>
              <a:t>“God rewards increasing levels of faith with greater amounts of wealth.” </a:t>
            </a:r>
          </a:p>
          <a:p>
            <a:r>
              <a:rPr lang="en-US" dirty="0"/>
              <a:t>“Whatever you think, those results will come to you”      ”Whatever you speak will come into existence”</a:t>
            </a:r>
          </a:p>
          <a:p>
            <a:r>
              <a:rPr lang="en-US" dirty="0"/>
              <a:t>3 John 2</a:t>
            </a:r>
          </a:p>
          <a:p>
            <a:r>
              <a:rPr lang="en-US" dirty="0"/>
              <a:t>When stated this way, the health-and-wealth gospel is easy to reject on a host of biblical grounds.</a:t>
            </a:r>
          </a:p>
        </p:txBody>
      </p:sp>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Rich Young Ruler</a:t>
            </a:r>
          </a:p>
        </p:txBody>
      </p:sp>
      <p:sp>
        <p:nvSpPr>
          <p:cNvPr id="6" name="Content Placeholder 5"/>
          <p:cNvSpPr>
            <a:spLocks noGrp="1"/>
          </p:cNvSpPr>
          <p:nvPr>
            <p:ph idx="1"/>
          </p:nvPr>
        </p:nvSpPr>
        <p:spPr/>
        <p:txBody>
          <a:bodyPr>
            <a:normAutofit fontScale="47500" lnSpcReduction="20000"/>
          </a:bodyPr>
          <a:lstStyle/>
          <a:p>
            <a:r>
              <a:rPr lang="en-US" dirty="0"/>
              <a:t>In Mark 10:17-31, a passage that has become fuel for the error of Christian asceticism (self-discipline, self-denial, abstinence), a young man actually comes to Jesus to ask him how to be saved. The man claims to have fulfilled all of the commandments, which he may have done according to the legalistic definitions of the day.</a:t>
            </a:r>
          </a:p>
          <a:p>
            <a:endParaRPr lang="en-US" dirty="0"/>
          </a:p>
          <a:p>
            <a:r>
              <a:rPr lang="en-US" dirty="0"/>
              <a:t>In response, Jesus tells the </a:t>
            </a:r>
            <a:r>
              <a:rPr lang="en-US" dirty="0" err="1"/>
              <a:t>man,You</a:t>
            </a:r>
            <a:r>
              <a:rPr lang="en-US" dirty="0"/>
              <a:t> lack one thing: go, sell all that you have and give to the poor; and you will have treasure in heaven; and come, follow me (Mark 10:21).</a:t>
            </a:r>
          </a:p>
          <a:p>
            <a:endParaRPr lang="en-US" dirty="0"/>
          </a:p>
          <a:p>
            <a:r>
              <a:rPr lang="en-US" dirty="0"/>
              <a:t>This causes the man to leave in disappointment. When asked for an explanation for this exchange, Jesus tells his </a:t>
            </a:r>
            <a:r>
              <a:rPr lang="en-US" dirty="0" err="1"/>
              <a:t>disciples:It</a:t>
            </a:r>
            <a:r>
              <a:rPr lang="en-US" dirty="0"/>
              <a:t> is easier for a camel to go through the eye of a needle than for a rich person to enter the kingdom of God (Mark 10:25).</a:t>
            </a:r>
          </a:p>
          <a:p>
            <a:endParaRPr lang="en-US" dirty="0"/>
          </a:p>
          <a:p>
            <a:r>
              <a:rPr lang="en-US" dirty="0"/>
              <a:t>Jesus’ explanation shows us that his point was not to bash wealth, but to show the young inquirer that grace was necessary for salvation and that he couldn’t earn heaven through his works.</a:t>
            </a:r>
          </a:p>
          <a:p>
            <a:endParaRPr lang="en-US" dirty="0"/>
          </a:p>
          <a:p>
            <a:r>
              <a:rPr lang="en-US" dirty="0"/>
              <a:t>The story is also a demonstration of Christ undermining the first-century prosperity gospel that understood financial prosperity as a sign of spiritual blessings. “Then who can be saved?” they ask (Mark 10:26). Jesus is telling the audience that wealth and holiness are not directly related.</a:t>
            </a:r>
          </a:p>
        </p:txBody>
      </p:sp>
    </p:spTree>
    <p:extLst>
      <p:ext uri="{BB962C8B-B14F-4D97-AF65-F5344CB8AC3E}">
        <p14:creationId xmlns:p14="http://schemas.microsoft.com/office/powerpoint/2010/main" val="417078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Paul</a:t>
            </a:r>
          </a:p>
        </p:txBody>
      </p:sp>
      <p:sp>
        <p:nvSpPr>
          <p:cNvPr id="6" name="Content Placeholder 5"/>
          <p:cNvSpPr>
            <a:spLocks noGrp="1"/>
          </p:cNvSpPr>
          <p:nvPr>
            <p:ph idx="1"/>
          </p:nvPr>
        </p:nvSpPr>
        <p:spPr>
          <a:xfrm>
            <a:off x="229663" y="1235915"/>
            <a:ext cx="8671822" cy="3785333"/>
          </a:xfrm>
        </p:spPr>
        <p:txBody>
          <a:bodyPr>
            <a:noAutofit/>
          </a:bodyPr>
          <a:lstStyle/>
          <a:p>
            <a:r>
              <a:rPr lang="en-US" sz="1300" dirty="0"/>
              <a:t>The Apostle Paul is another key individual that did not find financial prosperity or wealth as a direct result of his faithfulness to God. Indeed, there are few individuals who can be said to have been more faithful to God’s call than Paul, and yet Paul was not a wealthy man. He suffered a great deal despite being blessed by God in many ways.</a:t>
            </a:r>
          </a:p>
          <a:p>
            <a:endParaRPr lang="en-US" sz="1300" dirty="0"/>
          </a:p>
          <a:p>
            <a:r>
              <a:rPr lang="en-US" sz="1300" dirty="0"/>
              <a:t>In Colossians 1:24, Paul mentions that he is suffering for the sake of the Colossian Christians. He reveals in Colossians 4:18 that a part of his suffering is due to being in chains. Chains have not been generally considered a sign of wealth and abundant temporal blessing.</a:t>
            </a:r>
          </a:p>
          <a:p>
            <a:endParaRPr lang="en-US" sz="1300" dirty="0"/>
          </a:p>
          <a:p>
            <a:r>
              <a:rPr lang="en-US" sz="1300" dirty="0"/>
              <a:t>In 1 Timothy, Paul instructs his young friend to be content and not to desire wealth (1 Tim. 6:6–8). But those who desire to be rich fall into temptation, into a snare, into many senseless and harmful desires that plunge people into ruin and destruction. For the love of money is a root of all kinds of evils. It is through this craving that some have wandered away from the faith and pierced themselves with many pangs (1 Tim. 6:9–10).</a:t>
            </a:r>
          </a:p>
          <a:p>
            <a:endParaRPr lang="en-US" sz="1300" dirty="0"/>
          </a:p>
          <a:p>
            <a:r>
              <a:rPr lang="en-US" sz="1300" dirty="0"/>
              <a:t>These do not sound like the teachings of one who is encouraging people to get rich to show how much God has blessed them. On the other hand, Paul does not condemn riches. In the same chapter in 1 Timothy he writes, (1 Tim. 6:17–19). Much like Jesus’ teaching to the disciples, Paul is showing that financial prosperity and spiritual blessing are not intrinsically connected.</a:t>
            </a:r>
          </a:p>
        </p:txBody>
      </p:sp>
    </p:spTree>
    <p:extLst>
      <p:ext uri="{BB962C8B-B14F-4D97-AF65-F5344CB8AC3E}">
        <p14:creationId xmlns:p14="http://schemas.microsoft.com/office/powerpoint/2010/main" val="3260485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Jesus</a:t>
            </a:r>
          </a:p>
        </p:txBody>
      </p:sp>
      <p:sp>
        <p:nvSpPr>
          <p:cNvPr id="6" name="Content Placeholder 5"/>
          <p:cNvSpPr>
            <a:spLocks noGrp="1"/>
          </p:cNvSpPr>
          <p:nvPr>
            <p:ph idx="1"/>
          </p:nvPr>
        </p:nvSpPr>
        <p:spPr/>
        <p:txBody>
          <a:bodyPr>
            <a:normAutofit fontScale="47500" lnSpcReduction="20000"/>
          </a:bodyPr>
          <a:lstStyle/>
          <a:p>
            <a:r>
              <a:rPr lang="en-US" dirty="0"/>
              <a:t>A third example of wealth and spiritual blessing not being directly connected is the life of Jesus. Since Jesus is God incarnate, under the prosperity gospel it would stand to reason that he would be the wealthiest of all that have ever lived since no one could be more holy and have more faith than Christ. The reverse is true.</a:t>
            </a:r>
          </a:p>
          <a:p>
            <a:endParaRPr lang="en-US" dirty="0"/>
          </a:p>
          <a:p>
            <a:r>
              <a:rPr lang="en-US" dirty="0"/>
              <a:t>Jesus was homeless. To one person that asked to follow him, Jesus said, Foxes have holes, and birds of the air have nests, but the Son of Man has nowhere to lay his head (Luke 9:58).</a:t>
            </a:r>
          </a:p>
          <a:p>
            <a:endParaRPr lang="en-US" dirty="0"/>
          </a:p>
          <a:p>
            <a:r>
              <a:rPr lang="en-US" dirty="0"/>
              <a:t>Throughout his earthly ministry, Jesus was supported financially by a group of believing women (Luke 8:1-3). Clearly, if wealth and faith were directly connected, then Jesus would have lived more ostentatiously than he did.</a:t>
            </a:r>
          </a:p>
          <a:p>
            <a:endParaRPr lang="en-US" dirty="0"/>
          </a:p>
          <a:p>
            <a:r>
              <a:rPr lang="en-US" dirty="0"/>
              <a:t>Paul summarizes Christ’s humble estate while living on earth, (Phil. 2:6–8).</a:t>
            </a:r>
          </a:p>
          <a:p>
            <a:endParaRPr lang="en-US" dirty="0"/>
          </a:p>
          <a:p>
            <a:r>
              <a:rPr lang="en-US" dirty="0"/>
              <a:t>This is an example of humility and poverty, not of abundant wealth. The connection between wealth and faithfulness cannot be direct and linear.</a:t>
            </a:r>
          </a:p>
          <a:p>
            <a:endParaRPr lang="en-US" dirty="0"/>
          </a:p>
          <a:p>
            <a:r>
              <a:rPr lang="en-US" dirty="0"/>
              <a:t>This is by no means a complete picture of what scripture says about prosperity, suffering, and spiritual blessing, but these three examples provide a convincing counterpoint to the claims of the prosperity gospel that greater faith necessarily results in greater prosperity.</a:t>
            </a:r>
          </a:p>
        </p:txBody>
      </p:sp>
    </p:spTree>
    <p:extLst>
      <p:ext uri="{BB962C8B-B14F-4D97-AF65-F5344CB8AC3E}">
        <p14:creationId xmlns:p14="http://schemas.microsoft.com/office/powerpoint/2010/main" val="2763472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5D1B8-460B-4041-801D-3CF7A2181CE1}"/>
              </a:ext>
            </a:extLst>
          </p:cNvPr>
          <p:cNvSpPr>
            <a:spLocks noGrp="1"/>
          </p:cNvSpPr>
          <p:nvPr>
            <p:ph type="title"/>
          </p:nvPr>
        </p:nvSpPr>
        <p:spPr/>
        <p:txBody>
          <a:bodyPr/>
          <a:lstStyle/>
          <a:p>
            <a:r>
              <a:rPr lang="en-US" dirty="0"/>
              <a:t>Resolutions</a:t>
            </a:r>
          </a:p>
        </p:txBody>
      </p:sp>
      <p:sp>
        <p:nvSpPr>
          <p:cNvPr id="3" name="Content Placeholder 2">
            <a:extLst>
              <a:ext uri="{FF2B5EF4-FFF2-40B4-BE49-F238E27FC236}">
                <a16:creationId xmlns:a16="http://schemas.microsoft.com/office/drawing/2014/main" id="{727FDCE9-62B1-4CD4-BB76-B627C3AA72E4}"/>
              </a:ext>
            </a:extLst>
          </p:cNvPr>
          <p:cNvSpPr>
            <a:spLocks noGrp="1"/>
          </p:cNvSpPr>
          <p:nvPr>
            <p:ph idx="1"/>
          </p:nvPr>
        </p:nvSpPr>
        <p:spPr>
          <a:xfrm>
            <a:off x="471948" y="1069258"/>
            <a:ext cx="6695767" cy="4015601"/>
          </a:xfrm>
        </p:spPr>
        <p:txBody>
          <a:bodyPr>
            <a:normAutofit fontScale="47500" lnSpcReduction="20000"/>
          </a:bodyPr>
          <a:lstStyle/>
          <a:p>
            <a:pPr marL="0" indent="0">
              <a:buNone/>
            </a:pPr>
            <a:r>
              <a:rPr lang="en-US" dirty="0"/>
              <a:t>1. A Revival of the Heart</a:t>
            </a:r>
          </a:p>
          <a:p>
            <a:r>
              <a:rPr lang="en-US" dirty="0"/>
              <a:t>This is the prayer of David after he fell in sin: “Create in me a pure heart, O God, and renew a steadfast spirit within me” (Psalms 51:10).</a:t>
            </a:r>
          </a:p>
          <a:p>
            <a:endParaRPr lang="en-US" dirty="0"/>
          </a:p>
          <a:p>
            <a:r>
              <a:rPr lang="en-US" dirty="0"/>
              <a:t>A resolution without a revival in our hearts—the source of our wills—is of no use and will have no eternal value. A resolution without heart will wither into a brittle act of compulsiveness. The heart provides needed “blood flow” to the rest of our spiritual organs. God does not ignore the heart. Nor should we.</a:t>
            </a:r>
          </a:p>
          <a:p>
            <a:pPr marL="0" indent="0">
              <a:buNone/>
            </a:pPr>
            <a:r>
              <a:rPr lang="en-US" dirty="0"/>
              <a:t>2. A Renewal of the Mind</a:t>
            </a:r>
          </a:p>
          <a:p>
            <a:r>
              <a:rPr lang="en-US" dirty="0"/>
              <a:t>We must, as God’s people, recognize that it is not only the heart, but the mind that controls our behavior. Thus, Paul calls for an inventory of the mind. </a:t>
            </a:r>
          </a:p>
          <a:p>
            <a:r>
              <a:rPr lang="en-US" dirty="0"/>
              <a:t>Romans 12.2  The renewed heart pumps spiritual life to the mind compelling us to seek God’s plan</a:t>
            </a:r>
          </a:p>
          <a:p>
            <a:pPr marL="0" indent="0">
              <a:buNone/>
            </a:pPr>
            <a:r>
              <a:rPr lang="en-US" dirty="0"/>
              <a:t>3. A Refitting of the Soul</a:t>
            </a:r>
          </a:p>
          <a:p>
            <a:r>
              <a:rPr lang="en-US" dirty="0"/>
              <a:t>When your heart is revived, your mind is renewed, you are ready for your soul to be refitted. How? As an outflow of God’s grace, through a deep, personal relationship with Jesus, impacted by His love, you dedicate yourself to spiritual disciplines.</a:t>
            </a:r>
          </a:p>
          <a:p>
            <a:endParaRPr lang="en-US" dirty="0"/>
          </a:p>
          <a:p>
            <a:r>
              <a:rPr lang="en-US" dirty="0"/>
              <a:t>We know this because Paul taught it to Timothy: “Rather train yourself for godliness; for while bodily training is of some value, godliness is of value in every way, as it holds promise for the present life and also for the life to come” (1 Timothy 4:7-8).</a:t>
            </a:r>
          </a:p>
          <a:p>
            <a:endParaRPr lang="en-US" dirty="0"/>
          </a:p>
        </p:txBody>
      </p:sp>
    </p:spTree>
    <p:extLst>
      <p:ext uri="{BB962C8B-B14F-4D97-AF65-F5344CB8AC3E}">
        <p14:creationId xmlns:p14="http://schemas.microsoft.com/office/powerpoint/2010/main" val="2283257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5D1B8-460B-4041-801D-3CF7A2181CE1}"/>
              </a:ext>
            </a:extLst>
          </p:cNvPr>
          <p:cNvSpPr>
            <a:spLocks noGrp="1"/>
          </p:cNvSpPr>
          <p:nvPr>
            <p:ph type="title"/>
          </p:nvPr>
        </p:nvSpPr>
        <p:spPr/>
        <p:txBody>
          <a:bodyPr/>
          <a:lstStyle/>
          <a:p>
            <a:r>
              <a:rPr lang="en-US" dirty="0"/>
              <a:t>Resolutions</a:t>
            </a:r>
          </a:p>
        </p:txBody>
      </p:sp>
      <p:sp>
        <p:nvSpPr>
          <p:cNvPr id="3" name="Content Placeholder 2">
            <a:extLst>
              <a:ext uri="{FF2B5EF4-FFF2-40B4-BE49-F238E27FC236}">
                <a16:creationId xmlns:a16="http://schemas.microsoft.com/office/drawing/2014/main" id="{727FDCE9-62B1-4CD4-BB76-B627C3AA72E4}"/>
              </a:ext>
            </a:extLst>
          </p:cNvPr>
          <p:cNvSpPr>
            <a:spLocks noGrp="1"/>
          </p:cNvSpPr>
          <p:nvPr>
            <p:ph idx="1"/>
          </p:nvPr>
        </p:nvSpPr>
        <p:spPr>
          <a:xfrm>
            <a:off x="471948" y="1069258"/>
            <a:ext cx="6695767" cy="4015601"/>
          </a:xfrm>
        </p:spPr>
        <p:txBody>
          <a:bodyPr>
            <a:normAutofit fontScale="77500" lnSpcReduction="20000"/>
          </a:bodyPr>
          <a:lstStyle/>
          <a:p>
            <a:r>
              <a:rPr lang="en-US" dirty="0"/>
              <a:t>Jonathan Edwards</a:t>
            </a:r>
          </a:p>
          <a:p>
            <a:pPr lvl="1"/>
            <a:r>
              <a:rPr lang="en-US" dirty="0"/>
              <a:t>“Resolved, never to lose one moment of time; but to improve it the most profitable way I possibly can.</a:t>
            </a:r>
          </a:p>
          <a:p>
            <a:pPr lvl="1"/>
            <a:r>
              <a:rPr lang="en-US" dirty="0"/>
              <a:t>Resolved, to maintain the strictest temperance in eating and drinking</a:t>
            </a:r>
          </a:p>
          <a:p>
            <a:pPr lvl="1"/>
            <a:r>
              <a:rPr lang="en-US" dirty="0"/>
              <a:t>Resolved, never henceforward, until I die, to act as if I were any way my own; but entirely and altogether God’s.</a:t>
            </a:r>
          </a:p>
          <a:p>
            <a:pPr lvl="1"/>
            <a:r>
              <a:rPr lang="en-US" dirty="0"/>
              <a:t>Resolved, to endeavor to my utmost to act as I think I would do, if I had already seen the happiness of heaven, and the torments of hell”</a:t>
            </a:r>
          </a:p>
          <a:p>
            <a:r>
              <a:rPr lang="en-US" dirty="0"/>
              <a:t>2 Cor 5:17, Ephesians 4:22-24, Col 3:9-10</a:t>
            </a:r>
          </a:p>
        </p:txBody>
      </p:sp>
    </p:spTree>
    <p:extLst>
      <p:ext uri="{BB962C8B-B14F-4D97-AF65-F5344CB8AC3E}">
        <p14:creationId xmlns:p14="http://schemas.microsoft.com/office/powerpoint/2010/main" val="92400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1356</Words>
  <Application>Microsoft Office PowerPoint</Application>
  <PresentationFormat>On-screen Show (16:9)</PresentationFormat>
  <Paragraphs>84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The Gospel of Prosperity</vt:lpstr>
      <vt:lpstr>The Premise</vt:lpstr>
      <vt:lpstr>Upside Down Thinking Alert</vt:lpstr>
      <vt:lpstr>Rich Young Ruler</vt:lpstr>
      <vt:lpstr>Paul</vt:lpstr>
      <vt:lpstr>Jesus</vt:lpstr>
      <vt:lpstr>Resolutions</vt:lpstr>
      <vt:lpstr>Resolutions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2021-01-03T13:19:42Z</dcterms:modified>
</cp:coreProperties>
</file>