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83" r:id="rId4"/>
    <p:sldId id="284" r:id="rId5"/>
    <p:sldId id="285" r:id="rId6"/>
    <p:sldId id="280" r:id="rId7"/>
    <p:sldId id="278" r:id="rId8"/>
    <p:sldId id="274" r:id="rId9"/>
    <p:sldId id="286" r:id="rId10"/>
    <p:sldId id="276" r:id="rId11"/>
    <p:sldId id="282" r:id="rId12"/>
    <p:sldId id="288" r:id="rId13"/>
    <p:sldId id="287" r:id="rId14"/>
    <p:sldId id="289" r:id="rId15"/>
    <p:sldId id="290" r:id="rId16"/>
    <p:sldId id="291" r:id="rId17"/>
    <p:sldId id="292" r:id="rId18"/>
    <p:sldId id="294" r:id="rId19"/>
    <p:sldId id="293" r:id="rId20"/>
    <p:sldId id="295" r:id="rId21"/>
    <p:sldId id="297" r:id="rId22"/>
    <p:sldId id="296" r:id="rId23"/>
    <p:sldId id="298" r:id="rId24"/>
    <p:sldId id="299" r:id="rId25"/>
    <p:sldId id="300" r:id="rId26"/>
    <p:sldId id="301" r:id="rId27"/>
    <p:sldId id="302" r:id="rId28"/>
    <p:sldId id="303" r:id="rId29"/>
    <p:sldId id="304" r:id="rId30"/>
    <p:sldId id="306" r:id="rId31"/>
    <p:sldId id="307" r:id="rId32"/>
    <p:sldId id="308" r:id="rId33"/>
    <p:sldId id="309" r:id="rId34"/>
    <p:sldId id="310" r:id="rId35"/>
    <p:sldId id="311" r:id="rId36"/>
    <p:sldId id="305" r:id="rId37"/>
    <p:sldId id="312" r:id="rId38"/>
    <p:sldId id="313" r:id="rId39"/>
    <p:sldId id="314" r:id="rId40"/>
    <p:sldId id="315" r:id="rId41"/>
    <p:sldId id="316" r:id="rId42"/>
    <p:sldId id="317" r:id="rId43"/>
    <p:sldId id="319" r:id="rId44"/>
    <p:sldId id="318" r:id="rId45"/>
    <p:sldId id="321" r:id="rId46"/>
    <p:sldId id="320" r:id="rId47"/>
    <p:sldId id="324" r:id="rId48"/>
    <p:sldId id="322" r:id="rId49"/>
    <p:sldId id="323" r:id="rId50"/>
    <p:sldId id="325" r:id="rId51"/>
    <p:sldId id="326" r:id="rId52"/>
    <p:sldId id="328" r:id="rId53"/>
    <p:sldId id="329" r:id="rId54"/>
    <p:sldId id="327" r:id="rId55"/>
    <p:sldId id="330" r:id="rId56"/>
    <p:sldId id="331" r:id="rId57"/>
    <p:sldId id="332" r:id="rId58"/>
    <p:sldId id="333" r:id="rId59"/>
    <p:sldId id="335" r:id="rId60"/>
    <p:sldId id="334" r:id="rId61"/>
    <p:sldId id="336" r:id="rId62"/>
    <p:sldId id="338" r:id="rId63"/>
    <p:sldId id="339" r:id="rId64"/>
    <p:sldId id="340" r:id="rId65"/>
    <p:sldId id="341" r:id="rId66"/>
    <p:sldId id="337" r:id="rId67"/>
    <p:sldId id="343" r:id="rId68"/>
    <p:sldId id="342" r:id="rId69"/>
    <p:sldId id="345" r:id="rId70"/>
    <p:sldId id="344" r:id="rId71"/>
    <p:sldId id="347" r:id="rId72"/>
    <p:sldId id="348" r:id="rId73"/>
    <p:sldId id="346" r:id="rId7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010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02" autoAdjust="0"/>
    <p:restoredTop sz="94660"/>
  </p:normalViewPr>
  <p:slideViewPr>
    <p:cSldViewPr snapToGrid="0">
      <p:cViewPr varScale="1">
        <p:scale>
          <a:sx n="104" d="100"/>
          <a:sy n="104" d="100"/>
        </p:scale>
        <p:origin x="1668" y="108"/>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B9470DE-66A2-4441-86B7-1C1133C09B0B}" type="datetimeFigureOut">
              <a:rPr lang="en-US" smtClean="0"/>
              <a:t>5/22/2021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19E86F-F85D-4EE6-AB24-600E34C8ACE7}" type="slidenum">
              <a:rPr lang="en-US" smtClean="0"/>
              <a:t>‹#›</a:t>
            </a:fld>
            <a:endParaRPr lang="en-US"/>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727015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182878" y="764136"/>
            <a:ext cx="8778242" cy="779462"/>
          </a:xfrm>
        </p:spPr>
        <p:txBody>
          <a:bodyPr>
            <a:normAutofit/>
          </a:bodyPr>
          <a:lstStyle>
            <a:lvl1pPr>
              <a:defRPr sz="4000" b="1">
                <a:solidFill>
                  <a:schemeClr val="tx1"/>
                </a:solidFill>
                <a:effectLst/>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182878" y="1845425"/>
            <a:ext cx="8703428" cy="4854633"/>
          </a:xfrm>
        </p:spPr>
        <p:txBody>
          <a:bodyPr/>
          <a:lstStyle>
            <a:lvl1pPr>
              <a:defRPr b="1">
                <a:solidFill>
                  <a:schemeClr val="tx1"/>
                </a:solidFill>
                <a:effectLst/>
              </a:defRPr>
            </a:lvl1pPr>
            <a:lvl2pPr marL="685800" indent="-287338">
              <a:buFont typeface="Calibri" panose="020F0502020204030204" pitchFamily="34" charset="0"/>
              <a:buChar char="−"/>
              <a:defRPr b="1">
                <a:solidFill>
                  <a:srgbClr val="AD0102"/>
                </a:solidFill>
                <a:effectLst/>
              </a:defRPr>
            </a:lvl2pPr>
            <a:lvl3pPr>
              <a:defRPr b="1">
                <a:solidFill>
                  <a:schemeClr val="tx1"/>
                </a:solidFill>
                <a:effectLst/>
              </a:defRPr>
            </a:lvl3pPr>
            <a:lvl4pPr>
              <a:defRPr b="1">
                <a:solidFill>
                  <a:schemeClr val="tx1"/>
                </a:solidFill>
                <a:effectLst/>
              </a:defRPr>
            </a:lvl4pPr>
            <a:lvl5pPr>
              <a:defRPr b="1">
                <a:solidFill>
                  <a:schemeClr val="tx1"/>
                </a:solidFill>
                <a:effect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510916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241069" y="365127"/>
            <a:ext cx="8711738" cy="779462"/>
          </a:xfrm>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B9470DE-66A2-4441-86B7-1C1133C09B0B}" type="datetimeFigureOut">
              <a:rPr lang="en-US" smtClean="0"/>
              <a:t>5/22/2021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19E86F-F85D-4EE6-AB24-600E34C8ACE7}" type="slidenum">
              <a:rPr lang="en-US" smtClean="0"/>
              <a:t>‹#›</a:t>
            </a:fld>
            <a:endParaRPr lang="en-US"/>
          </a:p>
        </p:txBody>
      </p:sp>
    </p:spTree>
    <p:extLst>
      <p:ext uri="{BB962C8B-B14F-4D97-AF65-F5344CB8AC3E}">
        <p14:creationId xmlns:p14="http://schemas.microsoft.com/office/powerpoint/2010/main" val="1131072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B9470DE-66A2-4441-86B7-1C1133C09B0B}" type="datetimeFigureOut">
              <a:rPr lang="en-US" smtClean="0"/>
              <a:t>5/22/2021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19E86F-F85D-4EE6-AB24-600E34C8ACE7}" type="slidenum">
              <a:rPr lang="en-US" smtClean="0"/>
              <a:t>‹#›</a:t>
            </a:fld>
            <a:endParaRPr lang="en-US"/>
          </a:p>
        </p:txBody>
      </p:sp>
    </p:spTree>
    <p:extLst>
      <p:ext uri="{BB962C8B-B14F-4D97-AF65-F5344CB8AC3E}">
        <p14:creationId xmlns:p14="http://schemas.microsoft.com/office/powerpoint/2010/main" val="5002596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B9470DE-66A2-4441-86B7-1C1133C09B0B}" type="datetimeFigureOut">
              <a:rPr lang="en-US" smtClean="0"/>
              <a:t>5/22/2021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19E86F-F85D-4EE6-AB24-600E34C8ACE7}" type="slidenum">
              <a:rPr lang="en-US" smtClean="0"/>
              <a:t>‹#›</a:t>
            </a:fld>
            <a:endParaRPr lang="en-US"/>
          </a:p>
        </p:txBody>
      </p:sp>
    </p:spTree>
    <p:extLst>
      <p:ext uri="{BB962C8B-B14F-4D97-AF65-F5344CB8AC3E}">
        <p14:creationId xmlns:p14="http://schemas.microsoft.com/office/powerpoint/2010/main" val="38650561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B9470DE-66A2-4441-86B7-1C1133C09B0B}" type="datetimeFigureOut">
              <a:rPr lang="en-US" smtClean="0"/>
              <a:t>5/22/2021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C19E86F-F85D-4EE6-AB24-600E34C8ACE7}" type="slidenum">
              <a:rPr lang="en-US" smtClean="0"/>
              <a:t>‹#›</a:t>
            </a:fld>
            <a:endParaRPr lang="en-US"/>
          </a:p>
        </p:txBody>
      </p:sp>
    </p:spTree>
    <p:extLst>
      <p:ext uri="{BB962C8B-B14F-4D97-AF65-F5344CB8AC3E}">
        <p14:creationId xmlns:p14="http://schemas.microsoft.com/office/powerpoint/2010/main" val="38774142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B9470DE-66A2-4441-86B7-1C1133C09B0B}" type="datetimeFigureOut">
              <a:rPr lang="en-US" smtClean="0"/>
              <a:t>5/22/2021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C19E86F-F85D-4EE6-AB24-600E34C8ACE7}" type="slidenum">
              <a:rPr lang="en-US" smtClean="0"/>
              <a:t>‹#›</a:t>
            </a:fld>
            <a:endParaRPr lang="en-US"/>
          </a:p>
        </p:txBody>
      </p:sp>
    </p:spTree>
    <p:extLst>
      <p:ext uri="{BB962C8B-B14F-4D97-AF65-F5344CB8AC3E}">
        <p14:creationId xmlns:p14="http://schemas.microsoft.com/office/powerpoint/2010/main" val="11079482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9470DE-66A2-4441-86B7-1C1133C09B0B}" type="datetimeFigureOut">
              <a:rPr lang="en-US" smtClean="0"/>
              <a:t>5/22/2021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C19E86F-F85D-4EE6-AB24-600E34C8ACE7}" type="slidenum">
              <a:rPr lang="en-US" smtClean="0"/>
              <a:t>‹#›</a:t>
            </a:fld>
            <a:endParaRPr lang="en-US"/>
          </a:p>
        </p:txBody>
      </p:sp>
    </p:spTree>
    <p:extLst>
      <p:ext uri="{BB962C8B-B14F-4D97-AF65-F5344CB8AC3E}">
        <p14:creationId xmlns:p14="http://schemas.microsoft.com/office/powerpoint/2010/main" val="18192108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B9470DE-66A2-4441-86B7-1C1133C09B0B}" type="datetimeFigureOut">
              <a:rPr lang="en-US" smtClean="0"/>
              <a:t>5/22/2021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19E86F-F85D-4EE6-AB24-600E34C8ACE7}" type="slidenum">
              <a:rPr lang="en-US" smtClean="0"/>
              <a:t>‹#›</a:t>
            </a:fld>
            <a:endParaRPr lang="en-US"/>
          </a:p>
        </p:txBody>
      </p:sp>
    </p:spTree>
    <p:extLst>
      <p:ext uri="{BB962C8B-B14F-4D97-AF65-F5344CB8AC3E}">
        <p14:creationId xmlns:p14="http://schemas.microsoft.com/office/powerpoint/2010/main" val="12363908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B9470DE-66A2-4441-86B7-1C1133C09B0B}" type="datetimeFigureOut">
              <a:rPr lang="en-US" smtClean="0"/>
              <a:t>5/22/2021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19E86F-F85D-4EE6-AB24-600E34C8ACE7}" type="slidenum">
              <a:rPr lang="en-US" smtClean="0"/>
              <a:t>‹#›</a:t>
            </a:fld>
            <a:endParaRPr lang="en-US"/>
          </a:p>
        </p:txBody>
      </p:sp>
    </p:spTree>
    <p:extLst>
      <p:ext uri="{BB962C8B-B14F-4D97-AF65-F5344CB8AC3E}">
        <p14:creationId xmlns:p14="http://schemas.microsoft.com/office/powerpoint/2010/main" val="8584578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B9470DE-66A2-4441-86B7-1C1133C09B0B}" type="datetimeFigureOut">
              <a:rPr lang="en-US" smtClean="0"/>
              <a:t>5/22/2021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19E86F-F85D-4EE6-AB24-600E34C8ACE7}" type="slidenum">
              <a:rPr lang="en-US" smtClean="0"/>
              <a:t>‹#›</a:t>
            </a:fld>
            <a:endParaRPr lang="en-US"/>
          </a:p>
        </p:txBody>
      </p:sp>
    </p:spTree>
    <p:extLst>
      <p:ext uri="{BB962C8B-B14F-4D97-AF65-F5344CB8AC3E}">
        <p14:creationId xmlns:p14="http://schemas.microsoft.com/office/powerpoint/2010/main" val="21336462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B9470DE-66A2-4441-86B7-1C1133C09B0B}" type="datetimeFigureOut">
              <a:rPr lang="en-US" smtClean="0"/>
              <a:t>5/22/2021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19E86F-F85D-4EE6-AB24-600E34C8ACE7}" type="slidenum">
              <a:rPr lang="en-US" smtClean="0"/>
              <a:t>‹#›</a:t>
            </a:fld>
            <a:endParaRPr lang="en-US"/>
          </a:p>
        </p:txBody>
      </p:sp>
    </p:spTree>
    <p:extLst>
      <p:ext uri="{BB962C8B-B14F-4D97-AF65-F5344CB8AC3E}">
        <p14:creationId xmlns:p14="http://schemas.microsoft.com/office/powerpoint/2010/main" val="39807670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9470DE-66A2-4441-86B7-1C1133C09B0B}" type="datetimeFigureOut">
              <a:rPr lang="en-US" smtClean="0"/>
              <a:t>5/22/2021</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19E86F-F85D-4EE6-AB24-600E34C8ACE7}" type="slidenum">
              <a:rPr lang="en-US" smtClean="0"/>
              <a:t>‹#›</a:t>
            </a:fld>
            <a:endParaRPr lang="en-US"/>
          </a:p>
        </p:txBody>
      </p:sp>
    </p:spTree>
    <p:extLst>
      <p:ext uri="{BB962C8B-B14F-4D97-AF65-F5344CB8AC3E}">
        <p14:creationId xmlns:p14="http://schemas.microsoft.com/office/powerpoint/2010/main" val="276909793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7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7680899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450" y="503339"/>
            <a:ext cx="3791823" cy="1192456"/>
          </a:xfrm>
        </p:spPr>
        <p:txBody>
          <a:bodyPr>
            <a:normAutofit/>
          </a:bodyPr>
          <a:lstStyle/>
          <a:p>
            <a:r>
              <a:rPr lang="en-US" dirty="0"/>
              <a:t>Introduction</a:t>
            </a:r>
            <a:br>
              <a:rPr lang="en-US" dirty="0"/>
            </a:br>
            <a:r>
              <a:rPr lang="en-US" dirty="0"/>
              <a:t>to the Books</a:t>
            </a:r>
          </a:p>
        </p:txBody>
      </p:sp>
      <p:sp>
        <p:nvSpPr>
          <p:cNvPr id="3" name="Content Placeholder 2"/>
          <p:cNvSpPr>
            <a:spLocks noGrp="1"/>
          </p:cNvSpPr>
          <p:nvPr>
            <p:ph idx="1"/>
          </p:nvPr>
        </p:nvSpPr>
        <p:spPr/>
        <p:txBody>
          <a:bodyPr>
            <a:normAutofit/>
          </a:bodyPr>
          <a:lstStyle/>
          <a:p>
            <a:pPr lvl="0"/>
            <a:r>
              <a:rPr lang="en-US" dirty="0" err="1"/>
              <a:t>Thessalonike</a:t>
            </a:r>
            <a:r>
              <a:rPr lang="en-US" dirty="0"/>
              <a:t> was half sister of Alexander and wife of </a:t>
            </a:r>
            <a:r>
              <a:rPr lang="en-US" dirty="0" err="1"/>
              <a:t>Cassander</a:t>
            </a:r>
            <a:r>
              <a:rPr lang="en-US" dirty="0"/>
              <a:t> </a:t>
            </a:r>
          </a:p>
          <a:p>
            <a:pPr lvl="0"/>
            <a:r>
              <a:rPr lang="en-US" dirty="0"/>
              <a:t>Thessaloniki (Thessalonica) the city was founded by </a:t>
            </a:r>
            <a:r>
              <a:rPr lang="en-US" dirty="0" err="1"/>
              <a:t>Cassander</a:t>
            </a:r>
            <a:r>
              <a:rPr lang="en-US" dirty="0"/>
              <a:t> and named after his wife.</a:t>
            </a:r>
          </a:p>
          <a:p>
            <a:pPr lvl="0"/>
            <a:r>
              <a:rPr lang="en-US" dirty="0"/>
              <a:t>Thessalonica Was the Capital of Macedonia</a:t>
            </a:r>
          </a:p>
          <a:p>
            <a:pPr lvl="1"/>
            <a:r>
              <a:rPr lang="en-US" dirty="0"/>
              <a:t>Thessalonica was a strategically located city</a:t>
            </a:r>
          </a:p>
          <a:p>
            <a:pPr lvl="1"/>
            <a:r>
              <a:rPr lang="en-US" dirty="0"/>
              <a:t>Thessalonica was a free city, governed by seven “</a:t>
            </a:r>
            <a:r>
              <a:rPr lang="en-US" dirty="0" err="1"/>
              <a:t>politarchs</a:t>
            </a:r>
            <a:r>
              <a:rPr lang="en-US" dirty="0"/>
              <a:t>”</a:t>
            </a:r>
          </a:p>
          <a:p>
            <a:pPr lvl="1"/>
            <a:r>
              <a:rPr lang="en-US" dirty="0"/>
              <a:t>City was mostly Gentiles with a sizeable Jewish population</a:t>
            </a:r>
          </a:p>
          <a:p>
            <a:pPr lvl="1"/>
            <a:r>
              <a:rPr lang="en-US" dirty="0"/>
              <a:t>Located on the Via </a:t>
            </a:r>
            <a:r>
              <a:rPr lang="en-US" dirty="0" err="1"/>
              <a:t>Egnatia</a:t>
            </a:r>
            <a:r>
              <a:rPr lang="en-US" dirty="0"/>
              <a:t> – Byzantium to Rome</a:t>
            </a:r>
          </a:p>
          <a:p>
            <a:pPr lvl="1"/>
            <a:r>
              <a:rPr lang="en-US" dirty="0"/>
              <a:t>Can see Mount Olympus from the port</a:t>
            </a:r>
          </a:p>
          <a:p>
            <a:pPr lvl="1"/>
            <a:endParaRPr lang="en-US" dirty="0"/>
          </a:p>
        </p:txBody>
      </p:sp>
    </p:spTree>
    <p:extLst>
      <p:ext uri="{BB962C8B-B14F-4D97-AF65-F5344CB8AC3E}">
        <p14:creationId xmlns:p14="http://schemas.microsoft.com/office/powerpoint/2010/main" val="26867108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left)">
                                      <p:cBhvr>
                                        <p:cTn id="7" dur="500"/>
                                        <p:tgtEl>
                                          <p:spTgt spid="3">
                                            <p:txEl>
                                              <p:pRg st="2" end="2"/>
                                            </p:txEl>
                                          </p:spTgt>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wipe(left)">
                                      <p:cBhvr>
                                        <p:cTn id="11" dur="500"/>
                                        <p:tgtEl>
                                          <p:spTgt spid="3">
                                            <p:txEl>
                                              <p:pRg st="0" end="0"/>
                                            </p:txEl>
                                          </p:spTgt>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wipe(left)">
                                      <p:cBhvr>
                                        <p:cTn id="15" dur="500"/>
                                        <p:tgtEl>
                                          <p:spTgt spid="3">
                                            <p:txEl>
                                              <p:pRg st="1" end="1"/>
                                            </p:txEl>
                                          </p:spTgt>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wipe(left)">
                                      <p:cBhvr>
                                        <p:cTn id="19" dur="500"/>
                                        <p:tgtEl>
                                          <p:spTgt spid="3">
                                            <p:txEl>
                                              <p:pRg st="3" end="3"/>
                                            </p:txEl>
                                          </p:spTgt>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wipe(left)">
                                      <p:cBhvr>
                                        <p:cTn id="23" dur="500"/>
                                        <p:tgtEl>
                                          <p:spTgt spid="3">
                                            <p:txEl>
                                              <p:pRg st="4" end="4"/>
                                            </p:txEl>
                                          </p:spTgt>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wipe(left)">
                                      <p:cBhvr>
                                        <p:cTn id="27" dur="500"/>
                                        <p:tgtEl>
                                          <p:spTgt spid="3">
                                            <p:txEl>
                                              <p:pRg st="5" end="5"/>
                                            </p:txEl>
                                          </p:spTgt>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wipe(left)">
                                      <p:cBhvr>
                                        <p:cTn id="31" dur="500"/>
                                        <p:tgtEl>
                                          <p:spTgt spid="3">
                                            <p:txEl>
                                              <p:pRg st="6" end="6"/>
                                            </p:txEl>
                                          </p:spTgt>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wipe(left)">
                                      <p:cBhvr>
                                        <p:cTn id="35"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450" y="503339"/>
            <a:ext cx="3791823" cy="1192456"/>
          </a:xfrm>
        </p:spPr>
        <p:txBody>
          <a:bodyPr>
            <a:normAutofit/>
          </a:bodyPr>
          <a:lstStyle/>
          <a:p>
            <a:r>
              <a:rPr lang="en-US" dirty="0"/>
              <a:t>Introduction</a:t>
            </a:r>
            <a:br>
              <a:rPr lang="en-US" dirty="0"/>
            </a:br>
            <a:r>
              <a:rPr lang="en-US" dirty="0"/>
              <a:t>to the Books</a:t>
            </a:r>
          </a:p>
        </p:txBody>
      </p:sp>
      <p:sp>
        <p:nvSpPr>
          <p:cNvPr id="3" name="Content Placeholder 2"/>
          <p:cNvSpPr>
            <a:spLocks noGrp="1"/>
          </p:cNvSpPr>
          <p:nvPr>
            <p:ph idx="1"/>
          </p:nvPr>
        </p:nvSpPr>
        <p:spPr/>
        <p:txBody>
          <a:bodyPr>
            <a:normAutofit fontScale="92500"/>
          </a:bodyPr>
          <a:lstStyle/>
          <a:p>
            <a:r>
              <a:rPr lang="en-US" dirty="0"/>
              <a:t>Thessalonian Jews</a:t>
            </a:r>
          </a:p>
          <a:p>
            <a:pPr lvl="1"/>
            <a:r>
              <a:rPr lang="en-US" dirty="0"/>
              <a:t>Jews had imperial permission to acquire land and erect synagogues, conduct regular worship, and raise funds to send to Jerusalem. </a:t>
            </a:r>
          </a:p>
          <a:p>
            <a:pPr lvl="1"/>
            <a:r>
              <a:rPr lang="en-US" dirty="0"/>
              <a:t>Despite their legal status, many of their neighbors disliked Jews as a people (see comments on 1 </a:t>
            </a:r>
            <a:r>
              <a:rPr lang="en-US" dirty="0" err="1"/>
              <a:t>Thess</a:t>
            </a:r>
            <a:r>
              <a:rPr lang="en-US" dirty="0"/>
              <a:t> 2:14–16). For example, Roman historian Tacitus “criticizes Jewish proselytism, misanthropy, separatism, and their refusal to worship the emperor.”</a:t>
            </a:r>
          </a:p>
          <a:p>
            <a:pPr lvl="1"/>
            <a:r>
              <a:rPr lang="en-US" dirty="0"/>
              <a:t>Acts 17:1–2 indicates that the Thessalonian Jews, unlike their counterparts in Philippi, possessed their own synagogue building. </a:t>
            </a:r>
          </a:p>
          <a:p>
            <a:pPr lvl="1"/>
            <a:r>
              <a:rPr lang="en-US" dirty="0"/>
              <a:t>Jews met on the Sabbath to recite creedal statements, pray, hear the Scriptures read, hear some sort of exposition and exhortation, and perhaps sing. If Gentiles wished to hear the Bible taught, they might have had to stand apart from the Jewish worshipers.</a:t>
            </a:r>
          </a:p>
        </p:txBody>
      </p:sp>
    </p:spTree>
    <p:extLst>
      <p:ext uri="{BB962C8B-B14F-4D97-AF65-F5344CB8AC3E}">
        <p14:creationId xmlns:p14="http://schemas.microsoft.com/office/powerpoint/2010/main" val="109861551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wipe(left)">
                                      <p:cBhvr>
                                        <p:cTn id="11" dur="500"/>
                                        <p:tgtEl>
                                          <p:spTgt spid="3">
                                            <p:txEl>
                                              <p:pRg st="1" end="1"/>
                                            </p:txEl>
                                          </p:spTgt>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left)">
                                      <p:cBhvr>
                                        <p:cTn id="15" dur="500"/>
                                        <p:tgtEl>
                                          <p:spTgt spid="3">
                                            <p:txEl>
                                              <p:pRg st="2" end="2"/>
                                            </p:txEl>
                                          </p:spTgt>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wipe(left)">
                                      <p:cBhvr>
                                        <p:cTn id="19" dur="500"/>
                                        <p:tgtEl>
                                          <p:spTgt spid="3">
                                            <p:txEl>
                                              <p:pRg st="3" end="3"/>
                                            </p:txEl>
                                          </p:spTgt>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wipe(left)">
                                      <p:cBhvr>
                                        <p:cTn id="23"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450" y="503339"/>
            <a:ext cx="3791823" cy="1192456"/>
          </a:xfrm>
        </p:spPr>
        <p:txBody>
          <a:bodyPr>
            <a:normAutofit/>
          </a:bodyPr>
          <a:lstStyle/>
          <a:p>
            <a:r>
              <a:rPr lang="en-US" dirty="0"/>
              <a:t>Introduction</a:t>
            </a:r>
            <a:br>
              <a:rPr lang="en-US" dirty="0"/>
            </a:br>
            <a:r>
              <a:rPr lang="en-US" dirty="0"/>
              <a:t>to the Books</a:t>
            </a:r>
          </a:p>
        </p:txBody>
      </p:sp>
      <p:sp>
        <p:nvSpPr>
          <p:cNvPr id="3" name="Content Placeholder 2"/>
          <p:cNvSpPr>
            <a:spLocks noGrp="1"/>
          </p:cNvSpPr>
          <p:nvPr>
            <p:ph idx="1"/>
          </p:nvPr>
        </p:nvSpPr>
        <p:spPr/>
        <p:txBody>
          <a:bodyPr>
            <a:normAutofit lnSpcReduction="10000"/>
          </a:bodyPr>
          <a:lstStyle/>
          <a:p>
            <a:r>
              <a:rPr lang="en-US" dirty="0"/>
              <a:t>Thessalonian Pagans</a:t>
            </a:r>
          </a:p>
          <a:p>
            <a:pPr lvl="1"/>
            <a:r>
              <a:rPr lang="en-US" dirty="0"/>
              <a:t>Most Westerners are familiar with the labors of Hercules or other classical myths and legends. Nevertheless, one cannot understand a religion simply by reading its formative stories. Greek religion was a system of rituals directed to heaven. Ritual was vital in popular thinking. Worshipers had to perform visible actions, since the gods could not read minds and could only understand people’s motives through what they did.</a:t>
            </a:r>
          </a:p>
          <a:p>
            <a:pPr lvl="1"/>
            <a:r>
              <a:rPr lang="en-US" dirty="0"/>
              <a:t>Religion existed on two levels, the civic and the domestic. To be a good citizen meant to pay respect to the patron deities. This included participation in feasts, sacrifices, celebrations, games, and other public events. Every occasion had its religious turn, from banquets to games to business transactions.</a:t>
            </a:r>
          </a:p>
        </p:txBody>
      </p:sp>
    </p:spTree>
    <p:extLst>
      <p:ext uri="{BB962C8B-B14F-4D97-AF65-F5344CB8AC3E}">
        <p14:creationId xmlns:p14="http://schemas.microsoft.com/office/powerpoint/2010/main" val="271744786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wipe(left)">
                                      <p:cBhvr>
                                        <p:cTn id="11" dur="500"/>
                                        <p:tgtEl>
                                          <p:spTgt spid="3">
                                            <p:txEl>
                                              <p:pRg st="1" end="1"/>
                                            </p:txEl>
                                          </p:spTgt>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left)">
                                      <p:cBhvr>
                                        <p:cTn id="15"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450" y="503339"/>
            <a:ext cx="3791823" cy="1192456"/>
          </a:xfrm>
        </p:spPr>
        <p:txBody>
          <a:bodyPr>
            <a:normAutofit/>
          </a:bodyPr>
          <a:lstStyle/>
          <a:p>
            <a:r>
              <a:rPr lang="en-US" dirty="0"/>
              <a:t>Introduction</a:t>
            </a:r>
            <a:br>
              <a:rPr lang="en-US" dirty="0"/>
            </a:br>
            <a:r>
              <a:rPr lang="en-US" dirty="0"/>
              <a:t>to the Books</a:t>
            </a:r>
          </a:p>
        </p:txBody>
      </p:sp>
      <p:sp>
        <p:nvSpPr>
          <p:cNvPr id="3" name="Content Placeholder 2"/>
          <p:cNvSpPr>
            <a:spLocks noGrp="1"/>
          </p:cNvSpPr>
          <p:nvPr>
            <p:ph idx="1"/>
          </p:nvPr>
        </p:nvSpPr>
        <p:spPr/>
        <p:txBody>
          <a:bodyPr>
            <a:normAutofit/>
          </a:bodyPr>
          <a:lstStyle/>
          <a:p>
            <a:r>
              <a:rPr lang="en-US" dirty="0"/>
              <a:t>2</a:t>
            </a:r>
            <a:r>
              <a:rPr lang="en-US" baseline="30000" dirty="0"/>
              <a:t>nd</a:t>
            </a:r>
            <a:r>
              <a:rPr lang="en-US" dirty="0"/>
              <a:t> Missionary Journey</a:t>
            </a:r>
          </a:p>
          <a:p>
            <a:pPr lvl="1"/>
            <a:r>
              <a:rPr lang="en-US" dirty="0"/>
              <a:t>Began around AD49, well after Jerusalem Council had affirmed that Gentiles were “Full Christians” and not subject to Mosaic law Acts 15:1-29</a:t>
            </a:r>
          </a:p>
          <a:p>
            <a:pPr lvl="1"/>
            <a:r>
              <a:rPr lang="en-US" dirty="0"/>
              <a:t>Paul and Silas and Timothy had been summons to Macedonia, Planted a church and then ran into trouble in Philippi</a:t>
            </a:r>
          </a:p>
          <a:p>
            <a:pPr lvl="1"/>
            <a:r>
              <a:rPr lang="en-US" dirty="0"/>
              <a:t>Thessalonica is 90 miles on the Via </a:t>
            </a:r>
            <a:r>
              <a:rPr lang="en-US" dirty="0" err="1"/>
              <a:t>Egnatia</a:t>
            </a:r>
            <a:r>
              <a:rPr lang="en-US" dirty="0"/>
              <a:t> from </a:t>
            </a:r>
            <a:r>
              <a:rPr lang="en-US" dirty="0" err="1"/>
              <a:t>Phillipi</a:t>
            </a:r>
            <a:endParaRPr lang="en-US" dirty="0"/>
          </a:p>
        </p:txBody>
      </p:sp>
    </p:spTree>
    <p:extLst>
      <p:ext uri="{BB962C8B-B14F-4D97-AF65-F5344CB8AC3E}">
        <p14:creationId xmlns:p14="http://schemas.microsoft.com/office/powerpoint/2010/main" val="410787865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wipe(left)">
                                      <p:cBhvr>
                                        <p:cTn id="11" dur="500"/>
                                        <p:tgtEl>
                                          <p:spTgt spid="3">
                                            <p:txEl>
                                              <p:pRg st="1" end="1"/>
                                            </p:txEl>
                                          </p:spTgt>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left)">
                                      <p:cBhvr>
                                        <p:cTn id="15" dur="500"/>
                                        <p:tgtEl>
                                          <p:spTgt spid="3">
                                            <p:txEl>
                                              <p:pRg st="2" end="2"/>
                                            </p:txEl>
                                          </p:spTgt>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wipe(left)">
                                      <p:cBhvr>
                                        <p:cTn id="19"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l="24930" t="3239" r="32648" b="51408"/>
          <a:stretch/>
        </p:blipFill>
        <p:spPr>
          <a:xfrm>
            <a:off x="-1" y="0"/>
            <a:ext cx="9134948" cy="6858000"/>
          </a:xfrm>
          <a:prstGeom prst="rect">
            <a:avLst/>
          </a:prstGeom>
        </p:spPr>
      </p:pic>
    </p:spTree>
    <p:extLst>
      <p:ext uri="{BB962C8B-B14F-4D97-AF65-F5344CB8AC3E}">
        <p14:creationId xmlns:p14="http://schemas.microsoft.com/office/powerpoint/2010/main" val="27464209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450" y="503339"/>
            <a:ext cx="3791823" cy="1192456"/>
          </a:xfrm>
        </p:spPr>
        <p:txBody>
          <a:bodyPr>
            <a:normAutofit/>
          </a:bodyPr>
          <a:lstStyle/>
          <a:p>
            <a:r>
              <a:rPr lang="en-US" dirty="0"/>
              <a:t>Introduction</a:t>
            </a:r>
            <a:br>
              <a:rPr lang="en-US" dirty="0"/>
            </a:br>
            <a:r>
              <a:rPr lang="en-US" dirty="0"/>
              <a:t>to the Books</a:t>
            </a:r>
          </a:p>
        </p:txBody>
      </p:sp>
      <p:sp>
        <p:nvSpPr>
          <p:cNvPr id="3" name="Content Placeholder 2"/>
          <p:cNvSpPr>
            <a:spLocks noGrp="1"/>
          </p:cNvSpPr>
          <p:nvPr>
            <p:ph idx="1"/>
          </p:nvPr>
        </p:nvSpPr>
        <p:spPr/>
        <p:txBody>
          <a:bodyPr>
            <a:normAutofit/>
          </a:bodyPr>
          <a:lstStyle/>
          <a:p>
            <a:pPr lvl="0"/>
            <a:r>
              <a:rPr lang="en-US" dirty="0"/>
              <a:t>Church Established on Paul’s Second Missionary Journey</a:t>
            </a:r>
          </a:p>
          <a:p>
            <a:pPr lvl="1"/>
            <a:r>
              <a:rPr lang="en-US" dirty="0"/>
              <a:t>Upon arrival in Thessalonica, Paul went to the synagogue (Acts 17:1-3)</a:t>
            </a:r>
          </a:p>
          <a:p>
            <a:pPr lvl="1"/>
            <a:r>
              <a:rPr lang="en-US" dirty="0"/>
              <a:t>Many were converted to the gospel that Paul as preaching, in the face of persecution (Acts 17:4-8)</a:t>
            </a:r>
          </a:p>
          <a:p>
            <a:pPr lvl="1"/>
            <a:r>
              <a:rPr lang="en-US" dirty="0"/>
              <a:t>The Jews of the city (who were not converted) raised up a mob and uproar against Paul (17:5-14).</a:t>
            </a:r>
          </a:p>
          <a:p>
            <a:endParaRPr lang="en-US" dirty="0"/>
          </a:p>
        </p:txBody>
      </p:sp>
    </p:spTree>
    <p:extLst>
      <p:ext uri="{BB962C8B-B14F-4D97-AF65-F5344CB8AC3E}">
        <p14:creationId xmlns:p14="http://schemas.microsoft.com/office/powerpoint/2010/main" val="73516499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450" y="503339"/>
            <a:ext cx="3791823" cy="1192456"/>
          </a:xfrm>
        </p:spPr>
        <p:txBody>
          <a:bodyPr>
            <a:normAutofit/>
          </a:bodyPr>
          <a:lstStyle/>
          <a:p>
            <a:r>
              <a:rPr lang="en-US" dirty="0"/>
              <a:t>Introduction</a:t>
            </a:r>
            <a:br>
              <a:rPr lang="en-US" dirty="0"/>
            </a:br>
            <a:r>
              <a:rPr lang="en-US" dirty="0"/>
              <a:t>to the Books</a:t>
            </a:r>
          </a:p>
        </p:txBody>
      </p:sp>
      <p:sp>
        <p:nvSpPr>
          <p:cNvPr id="3" name="Content Placeholder 2"/>
          <p:cNvSpPr>
            <a:spLocks noGrp="1"/>
          </p:cNvSpPr>
          <p:nvPr>
            <p:ph idx="1"/>
          </p:nvPr>
        </p:nvSpPr>
        <p:spPr/>
        <p:txBody>
          <a:bodyPr>
            <a:normAutofit lnSpcReduction="10000"/>
          </a:bodyPr>
          <a:lstStyle/>
          <a:p>
            <a:pPr lvl="0"/>
            <a:r>
              <a:rPr lang="en-US" dirty="0"/>
              <a:t>Paul Wrote First Thessalonians While on </a:t>
            </a:r>
            <a:br>
              <a:rPr lang="en-US" dirty="0"/>
            </a:br>
            <a:r>
              <a:rPr lang="en-US" dirty="0"/>
              <a:t>His Second Missionary Journey</a:t>
            </a:r>
          </a:p>
          <a:p>
            <a:pPr lvl="1"/>
            <a:r>
              <a:rPr lang="en-US" dirty="0"/>
              <a:t>Paul wanted to return to Thessalonica to continue teaching the brethren, but he was hindered (1 Thess. 2:17-18)</a:t>
            </a:r>
          </a:p>
          <a:p>
            <a:pPr lvl="1"/>
            <a:r>
              <a:rPr lang="en-US" dirty="0"/>
              <a:t>From Athens, Paul sent Timothy to teach and check on the brethren (1 Thess. 3:1-7).</a:t>
            </a:r>
          </a:p>
          <a:p>
            <a:pPr lvl="1"/>
            <a:r>
              <a:rPr lang="en-US" dirty="0"/>
              <a:t>Paul continued his journey to Corinth (Acts 18), where he stayed 18 months.</a:t>
            </a:r>
          </a:p>
          <a:p>
            <a:pPr lvl="1"/>
            <a:r>
              <a:rPr lang="en-US" dirty="0"/>
              <a:t>While in Corinth, Timothy returned to Paul with a report about Thessalonica (Acts 18:5; 1 Thess. 3:6-7).</a:t>
            </a:r>
          </a:p>
          <a:p>
            <a:pPr lvl="1"/>
            <a:r>
              <a:rPr lang="en-US" dirty="0"/>
              <a:t>Paul wrote First Thessalonians from Corinth, shortly after Timothy’s return and perhaps only about six months since he was forced to leave (“short time,” 1 Thess. 2:17).  Around 50-51 A.D.</a:t>
            </a:r>
          </a:p>
        </p:txBody>
      </p:sp>
    </p:spTree>
    <p:extLst>
      <p:ext uri="{BB962C8B-B14F-4D97-AF65-F5344CB8AC3E}">
        <p14:creationId xmlns:p14="http://schemas.microsoft.com/office/powerpoint/2010/main" val="47236251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par>
                          <p:cTn id="18" fill="hold">
                            <p:stCondLst>
                              <p:cond delay="500"/>
                            </p:stCondLst>
                            <p:childTnLst>
                              <p:par>
                                <p:cTn id="19" presetID="22" presetClass="entr" presetSubtype="8" fill="hold" nodeType="after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wipe(left)">
                                      <p:cBhvr>
                                        <p:cTn id="21" dur="500"/>
                                        <p:tgtEl>
                                          <p:spTgt spid="3">
                                            <p:txEl>
                                              <p:pRg st="3" end="3"/>
                                            </p:txEl>
                                          </p:spTgt>
                                        </p:tgtEl>
                                      </p:cBhvr>
                                    </p:animEffect>
                                  </p:childTnLst>
                                </p:cTn>
                              </p:par>
                            </p:childTnLst>
                          </p:cTn>
                        </p:par>
                        <p:par>
                          <p:cTn id="22" fill="hold">
                            <p:stCondLst>
                              <p:cond delay="1000"/>
                            </p:stCondLst>
                            <p:childTnLst>
                              <p:par>
                                <p:cTn id="23" presetID="22" presetClass="entr" presetSubtype="8" fill="hold" nodeType="after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wipe(left)">
                                      <p:cBhvr>
                                        <p:cTn id="25" dur="500"/>
                                        <p:tgtEl>
                                          <p:spTgt spid="3">
                                            <p:txEl>
                                              <p:pRg st="4" end="4"/>
                                            </p:txEl>
                                          </p:spTgt>
                                        </p:tgtEl>
                                      </p:cBhvr>
                                    </p:animEffect>
                                  </p:childTnLst>
                                </p:cTn>
                              </p:par>
                            </p:childTnLst>
                          </p:cTn>
                        </p:par>
                        <p:par>
                          <p:cTn id="26" fill="hold">
                            <p:stCondLst>
                              <p:cond delay="1500"/>
                            </p:stCondLst>
                            <p:childTnLst>
                              <p:par>
                                <p:cTn id="27" presetID="22" presetClass="entr" presetSubtype="8" fill="hold" nodeType="after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Effect transition="in" filter="wipe(left)">
                                      <p:cBhvr>
                                        <p:cTn id="29"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64236-ADE5-47B1-B754-1A4236756C0F}"/>
              </a:ext>
            </a:extLst>
          </p:cNvPr>
          <p:cNvSpPr>
            <a:spLocks noGrp="1"/>
          </p:cNvSpPr>
          <p:nvPr>
            <p:ph type="title"/>
          </p:nvPr>
        </p:nvSpPr>
        <p:spPr>
          <a:xfrm>
            <a:off x="480060" y="5576887"/>
            <a:ext cx="8183880" cy="640081"/>
          </a:xfrm>
        </p:spPr>
        <p:txBody>
          <a:bodyPr vert="horz" lIns="91440" tIns="45720" rIns="91440" bIns="45720" rtlCol="0" anchor="ctr">
            <a:normAutofit/>
          </a:bodyPr>
          <a:lstStyle/>
          <a:p>
            <a:pPr algn="ctr"/>
            <a:endParaRPr lang="en-US" sz="2800">
              <a:latin typeface="+mj-lt"/>
            </a:endParaRPr>
          </a:p>
        </p:txBody>
      </p:sp>
      <p:pic>
        <p:nvPicPr>
          <p:cNvPr id="4" name="Picture 3">
            <a:extLst>
              <a:ext uri="{FF2B5EF4-FFF2-40B4-BE49-F238E27FC236}">
                <a16:creationId xmlns:a16="http://schemas.microsoft.com/office/drawing/2014/main" id="{B436F9F2-ECAB-4135-BA4B-C691036E9C8A}"/>
              </a:ext>
            </a:extLst>
          </p:cNvPr>
          <p:cNvPicPr>
            <a:picLocks noChangeAspect="1"/>
          </p:cNvPicPr>
          <p:nvPr/>
        </p:nvPicPr>
        <p:blipFill rotWithShape="1">
          <a:blip r:embed="rId2"/>
          <a:srcRect t="5273" r="1" b="15926"/>
          <a:stretch/>
        </p:blipFill>
        <p:spPr>
          <a:xfrm>
            <a:off x="480060" y="1693025"/>
            <a:ext cx="8183880" cy="4836795"/>
          </a:xfrm>
          <a:prstGeom prst="rect">
            <a:avLst/>
          </a:prstGeom>
          <a:ln w="19050">
            <a:solidFill>
              <a:schemeClr val="tx1"/>
            </a:solidFill>
            <a:miter lim="800000"/>
          </a:ln>
        </p:spPr>
      </p:pic>
    </p:spTree>
    <p:extLst>
      <p:ext uri="{BB962C8B-B14F-4D97-AF65-F5344CB8AC3E}">
        <p14:creationId xmlns:p14="http://schemas.microsoft.com/office/powerpoint/2010/main" val="4066247723"/>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450" y="503339"/>
            <a:ext cx="3791823" cy="1192456"/>
          </a:xfrm>
        </p:spPr>
        <p:txBody>
          <a:bodyPr>
            <a:normAutofit/>
          </a:bodyPr>
          <a:lstStyle/>
          <a:p>
            <a:r>
              <a:rPr lang="en-US" dirty="0"/>
              <a:t>Introduction</a:t>
            </a:r>
            <a:br>
              <a:rPr lang="en-US" dirty="0"/>
            </a:br>
            <a:r>
              <a:rPr lang="en-US" dirty="0"/>
              <a:t>to the Books</a:t>
            </a:r>
          </a:p>
        </p:txBody>
      </p:sp>
      <p:sp>
        <p:nvSpPr>
          <p:cNvPr id="3" name="Content Placeholder 2"/>
          <p:cNvSpPr>
            <a:spLocks noGrp="1"/>
          </p:cNvSpPr>
          <p:nvPr>
            <p:ph idx="1"/>
          </p:nvPr>
        </p:nvSpPr>
        <p:spPr/>
        <p:txBody>
          <a:bodyPr>
            <a:normAutofit/>
          </a:bodyPr>
          <a:lstStyle/>
          <a:p>
            <a:pPr lvl="0"/>
            <a:r>
              <a:rPr lang="en-US" dirty="0"/>
              <a:t>Noteworthy Details About the Book</a:t>
            </a:r>
          </a:p>
          <a:p>
            <a:pPr lvl="1"/>
            <a:r>
              <a:rPr lang="en-US" dirty="0"/>
              <a:t>There are 4 main themes in 1 Thessalonians</a:t>
            </a:r>
          </a:p>
          <a:p>
            <a:pPr lvl="2"/>
            <a:r>
              <a:rPr lang="en-US" dirty="0"/>
              <a:t>Paul’s Conduct of his Ministry (2:8)</a:t>
            </a:r>
          </a:p>
          <a:p>
            <a:pPr lvl="2"/>
            <a:r>
              <a:rPr lang="en-US" dirty="0"/>
              <a:t>Persecution (3:3-4)</a:t>
            </a:r>
          </a:p>
          <a:p>
            <a:pPr lvl="2"/>
            <a:r>
              <a:rPr lang="en-US" dirty="0" err="1"/>
              <a:t>Sanctifiction</a:t>
            </a:r>
            <a:r>
              <a:rPr lang="en-US" dirty="0"/>
              <a:t> (4:1-12)</a:t>
            </a:r>
          </a:p>
          <a:p>
            <a:pPr lvl="2"/>
            <a:r>
              <a:rPr lang="en-US" dirty="0"/>
              <a:t>Second Coming of Christ (5:9)</a:t>
            </a:r>
          </a:p>
          <a:p>
            <a:r>
              <a:rPr lang="en-US" dirty="0"/>
              <a:t>Body of the letter is atypical of Paul</a:t>
            </a:r>
          </a:p>
          <a:p>
            <a:pPr lvl="1"/>
            <a:r>
              <a:rPr lang="en-US" dirty="0"/>
              <a:t>Typical – Present doctrine first, then practical exhortation based on the doctrine</a:t>
            </a:r>
          </a:p>
          <a:p>
            <a:pPr lvl="1"/>
            <a:r>
              <a:rPr lang="en-US" dirty="0"/>
              <a:t>1 </a:t>
            </a:r>
            <a:r>
              <a:rPr lang="en-US" dirty="0" err="1"/>
              <a:t>Thess</a:t>
            </a:r>
            <a:r>
              <a:rPr lang="en-US" dirty="0"/>
              <a:t> – Moves back and forth between doctrinal and practical</a:t>
            </a:r>
          </a:p>
          <a:p>
            <a:r>
              <a:rPr lang="en-US" dirty="0"/>
              <a:t>Eschatology similar to Mark 13</a:t>
            </a:r>
          </a:p>
        </p:txBody>
      </p:sp>
    </p:spTree>
    <p:extLst>
      <p:ext uri="{BB962C8B-B14F-4D97-AF65-F5344CB8AC3E}">
        <p14:creationId xmlns:p14="http://schemas.microsoft.com/office/powerpoint/2010/main" val="298362291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left)">
                                      <p:cBhvr>
                                        <p:cTn id="7" dur="500"/>
                                        <p:tgtEl>
                                          <p:spTgt spid="3">
                                            <p:txEl>
                                              <p:pRg st="1" end="1"/>
                                            </p:txEl>
                                          </p:spTgt>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wipe(left)">
                                      <p:cBhvr>
                                        <p:cTn id="11" dur="500"/>
                                        <p:tgtEl>
                                          <p:spTgt spid="3">
                                            <p:txEl>
                                              <p:pRg st="2" end="2"/>
                                            </p:txEl>
                                          </p:spTgt>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wipe(left)">
                                      <p:cBhvr>
                                        <p:cTn id="15" dur="500"/>
                                        <p:tgtEl>
                                          <p:spTgt spid="3">
                                            <p:txEl>
                                              <p:pRg st="3" end="3"/>
                                            </p:txEl>
                                          </p:spTgt>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wipe(left)">
                                      <p:cBhvr>
                                        <p:cTn id="19" dur="500"/>
                                        <p:tgtEl>
                                          <p:spTgt spid="3">
                                            <p:txEl>
                                              <p:pRg st="4" end="4"/>
                                            </p:txEl>
                                          </p:spTgt>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wipe(left)">
                                      <p:cBhvr>
                                        <p:cTn id="23" dur="500"/>
                                        <p:tgtEl>
                                          <p:spTgt spid="3">
                                            <p:txEl>
                                              <p:pRg st="5" end="5"/>
                                            </p:txEl>
                                          </p:spTgt>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wipe(left)">
                                      <p:cBhvr>
                                        <p:cTn id="27" dur="500"/>
                                        <p:tgtEl>
                                          <p:spTgt spid="3">
                                            <p:txEl>
                                              <p:pRg st="6" end="6"/>
                                            </p:txEl>
                                          </p:spTgt>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Effect transition="in" filter="wipe(left)">
                                      <p:cBhvr>
                                        <p:cTn id="31" dur="500"/>
                                        <p:tgtEl>
                                          <p:spTgt spid="3">
                                            <p:txEl>
                                              <p:pRg st="7" end="7"/>
                                            </p:txEl>
                                          </p:spTgt>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wipe(left)">
                                      <p:cBhvr>
                                        <p:cTn id="35" dur="500"/>
                                        <p:tgtEl>
                                          <p:spTgt spid="3">
                                            <p:txEl>
                                              <p:pRg st="8" end="8"/>
                                            </p:txEl>
                                          </p:spTgt>
                                        </p:tgtEl>
                                      </p:cBhvr>
                                    </p:animEffect>
                                  </p:childTnLst>
                                </p:cTn>
                              </p:par>
                            </p:childTnLst>
                          </p:cTn>
                        </p:par>
                        <p:par>
                          <p:cTn id="36" fill="hold">
                            <p:stCondLst>
                              <p:cond delay="4000"/>
                            </p:stCondLst>
                            <p:childTnLst>
                              <p:par>
                                <p:cTn id="37" presetID="22" presetClass="entr" presetSubtype="8" fill="hold" nodeType="after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animEffect transition="in" filter="wipe(left)">
                                      <p:cBhvr>
                                        <p:cTn id="39"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A1C593-BBA4-4DDA-8F30-D9797CAF2792}"/>
              </a:ext>
            </a:extLst>
          </p:cNvPr>
          <p:cNvSpPr>
            <a:spLocks noGrp="1"/>
          </p:cNvSpPr>
          <p:nvPr>
            <p:ph type="title"/>
          </p:nvPr>
        </p:nvSpPr>
        <p:spPr/>
        <p:txBody>
          <a:bodyPr/>
          <a:lstStyle/>
          <a:p>
            <a:r>
              <a:rPr lang="en-US" dirty="0"/>
              <a:t>Outline of 1 </a:t>
            </a:r>
            <a:r>
              <a:rPr lang="en-US" dirty="0" err="1"/>
              <a:t>Thess</a:t>
            </a:r>
            <a:endParaRPr lang="en-US" dirty="0"/>
          </a:p>
        </p:txBody>
      </p:sp>
      <p:sp>
        <p:nvSpPr>
          <p:cNvPr id="3" name="Content Placeholder 2">
            <a:extLst>
              <a:ext uri="{FF2B5EF4-FFF2-40B4-BE49-F238E27FC236}">
                <a16:creationId xmlns:a16="http://schemas.microsoft.com/office/drawing/2014/main" id="{23F6E1A5-E3B8-4E66-9099-AC630B8457F5}"/>
              </a:ext>
            </a:extLst>
          </p:cNvPr>
          <p:cNvSpPr>
            <a:spLocks noGrp="1"/>
          </p:cNvSpPr>
          <p:nvPr>
            <p:ph idx="1"/>
          </p:nvPr>
        </p:nvSpPr>
        <p:spPr/>
        <p:txBody>
          <a:bodyPr>
            <a:normAutofit fontScale="92500" lnSpcReduction="20000"/>
          </a:bodyPr>
          <a:lstStyle/>
          <a:p>
            <a:r>
              <a:rPr lang="en-US" dirty="0"/>
              <a:t>Introduction (1:1) </a:t>
            </a:r>
          </a:p>
          <a:p>
            <a:r>
              <a:rPr lang="en-US" dirty="0"/>
              <a:t>Thanksgiving for God’s Saving Intervention (1:2–10)</a:t>
            </a:r>
          </a:p>
          <a:p>
            <a:r>
              <a:rPr lang="en-US" dirty="0"/>
              <a:t>The Apostolic Team as a Pattern for the Thessalonians (2:1–12)</a:t>
            </a:r>
          </a:p>
          <a:p>
            <a:r>
              <a:rPr lang="en-US" dirty="0"/>
              <a:t>Why They Regularly Give Thanks for the Thessalonians (2:13–16)</a:t>
            </a:r>
          </a:p>
          <a:p>
            <a:r>
              <a:rPr lang="en-US" dirty="0"/>
              <a:t>Paul and Silas’ Frustrated Travel Plans and a Solution (2:17–3:13)</a:t>
            </a:r>
          </a:p>
          <a:p>
            <a:r>
              <a:rPr lang="en-US" dirty="0"/>
              <a:t>The Gospel Ethic in a Gentile Environment (4:1–12)</a:t>
            </a:r>
          </a:p>
          <a:p>
            <a:r>
              <a:rPr lang="en-US" dirty="0"/>
              <a:t>Instruction about the Return of Christ (4:13–5:11)</a:t>
            </a:r>
          </a:p>
          <a:p>
            <a:r>
              <a:rPr lang="en-US" dirty="0"/>
              <a:t>Final Exhortations (5:12–22)</a:t>
            </a:r>
          </a:p>
          <a:p>
            <a:r>
              <a:rPr lang="en-US" dirty="0"/>
              <a:t>Conclusion (5:23–28)</a:t>
            </a:r>
          </a:p>
        </p:txBody>
      </p:sp>
    </p:spTree>
    <p:extLst>
      <p:ext uri="{BB962C8B-B14F-4D97-AF65-F5344CB8AC3E}">
        <p14:creationId xmlns:p14="http://schemas.microsoft.com/office/powerpoint/2010/main" val="4241008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5508D-C93F-4A18-B794-D58493FEBB70}"/>
              </a:ext>
            </a:extLst>
          </p:cNvPr>
          <p:cNvSpPr>
            <a:spLocks noGrp="1"/>
          </p:cNvSpPr>
          <p:nvPr>
            <p:ph type="title"/>
          </p:nvPr>
        </p:nvSpPr>
        <p:spPr/>
        <p:txBody>
          <a:bodyPr/>
          <a:lstStyle/>
          <a:p>
            <a:r>
              <a:rPr lang="en-US" dirty="0"/>
              <a:t>Opening Address</a:t>
            </a:r>
          </a:p>
        </p:txBody>
      </p:sp>
      <p:sp>
        <p:nvSpPr>
          <p:cNvPr id="3" name="Content Placeholder 2">
            <a:extLst>
              <a:ext uri="{FF2B5EF4-FFF2-40B4-BE49-F238E27FC236}">
                <a16:creationId xmlns:a16="http://schemas.microsoft.com/office/drawing/2014/main" id="{F863F552-6A34-4883-A549-D34F22AA842B}"/>
              </a:ext>
            </a:extLst>
          </p:cNvPr>
          <p:cNvSpPr>
            <a:spLocks noGrp="1"/>
          </p:cNvSpPr>
          <p:nvPr>
            <p:ph idx="1"/>
          </p:nvPr>
        </p:nvSpPr>
        <p:spPr/>
        <p:txBody>
          <a:bodyPr>
            <a:normAutofit fontScale="85000" lnSpcReduction="10000"/>
          </a:bodyPr>
          <a:lstStyle/>
          <a:p>
            <a:r>
              <a:rPr lang="en-US" dirty="0"/>
              <a:t>Introduction (1:1) </a:t>
            </a:r>
          </a:p>
          <a:p>
            <a:r>
              <a:rPr lang="en-US" dirty="0"/>
              <a:t>Thanksgiving for God’s Saving Intervention (1:2–10) </a:t>
            </a:r>
          </a:p>
          <a:p>
            <a:pPr lvl="1"/>
            <a:r>
              <a:rPr lang="en-US" dirty="0"/>
              <a:t>The apostolic team regularly gives thanks for them (1:2). </a:t>
            </a:r>
          </a:p>
          <a:p>
            <a:pPr lvl="1"/>
            <a:r>
              <a:rPr lang="en-US" dirty="0"/>
              <a:t>The apostles gratefully affirm their salvation before God (1:3–5).  </a:t>
            </a:r>
          </a:p>
          <a:p>
            <a:pPr lvl="2"/>
            <a:r>
              <a:rPr lang="en-US" dirty="0"/>
              <a:t>Their faith, love and hope are manifested in their behavior (1:3). </a:t>
            </a:r>
          </a:p>
          <a:p>
            <a:pPr lvl="2"/>
            <a:r>
              <a:rPr lang="en-US" dirty="0"/>
              <a:t>The gospel was not simply words but the medium for God’s power (1:4a).</a:t>
            </a:r>
          </a:p>
          <a:p>
            <a:pPr lvl="2"/>
            <a:r>
              <a:rPr lang="en-US" dirty="0"/>
              <a:t>God’s love and election are witnessed by the Spirit’s miracles and the apostles’ confidence in the gospel (1:5c-e).</a:t>
            </a:r>
          </a:p>
          <a:p>
            <a:pPr lvl="2"/>
            <a:r>
              <a:rPr lang="en-US" dirty="0"/>
              <a:t>The believers have the apostolic team as an example (1:5f).</a:t>
            </a:r>
          </a:p>
          <a:p>
            <a:pPr lvl="1"/>
            <a:r>
              <a:rPr lang="en-US" dirty="0"/>
              <a:t>The apostles recognize growth in the believers (1:6–10). </a:t>
            </a:r>
          </a:p>
          <a:p>
            <a:pPr lvl="2"/>
            <a:r>
              <a:rPr lang="en-US" dirty="0"/>
              <a:t>They have become imitators of the apostolic team (1:6). </a:t>
            </a:r>
          </a:p>
          <a:p>
            <a:pPr lvl="2"/>
            <a:r>
              <a:rPr lang="en-US" dirty="0"/>
              <a:t>They have become a model for the gospel (1:7–10).  </a:t>
            </a:r>
          </a:p>
          <a:p>
            <a:pPr lvl="3"/>
            <a:r>
              <a:rPr lang="en-US" dirty="0"/>
              <a:t>In every place people are talking about them (1:7–9a). </a:t>
            </a:r>
          </a:p>
          <a:p>
            <a:pPr lvl="3"/>
            <a:r>
              <a:rPr lang="en-US" dirty="0"/>
              <a:t>Their conversion is exemplary (1:9b–10).  </a:t>
            </a:r>
          </a:p>
          <a:p>
            <a:pPr lvl="4"/>
            <a:r>
              <a:rPr lang="en-US" dirty="0"/>
              <a:t>They welcomed the apostolic team (1:9b). </a:t>
            </a:r>
          </a:p>
          <a:p>
            <a:pPr lvl="4"/>
            <a:r>
              <a:rPr lang="en-US" dirty="0"/>
              <a:t>They turned away from paganism (1:9c). </a:t>
            </a:r>
          </a:p>
          <a:p>
            <a:pPr lvl="4"/>
            <a:r>
              <a:rPr lang="en-US" dirty="0"/>
              <a:t>They turned to the true God and now await the eschatological salvation (1:10).</a:t>
            </a:r>
          </a:p>
        </p:txBody>
      </p:sp>
    </p:spTree>
    <p:extLst>
      <p:ext uri="{BB962C8B-B14F-4D97-AF65-F5344CB8AC3E}">
        <p14:creationId xmlns:p14="http://schemas.microsoft.com/office/powerpoint/2010/main" val="21498582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5508D-C93F-4A18-B794-D58493FEBB70}"/>
              </a:ext>
            </a:extLst>
          </p:cNvPr>
          <p:cNvSpPr>
            <a:spLocks noGrp="1"/>
          </p:cNvSpPr>
          <p:nvPr>
            <p:ph type="title"/>
          </p:nvPr>
        </p:nvSpPr>
        <p:spPr/>
        <p:txBody>
          <a:bodyPr/>
          <a:lstStyle/>
          <a:p>
            <a:r>
              <a:rPr lang="en-US" dirty="0"/>
              <a:t>Opening Address</a:t>
            </a:r>
          </a:p>
        </p:txBody>
      </p:sp>
      <p:sp>
        <p:nvSpPr>
          <p:cNvPr id="3" name="Content Placeholder 2">
            <a:extLst>
              <a:ext uri="{FF2B5EF4-FFF2-40B4-BE49-F238E27FC236}">
                <a16:creationId xmlns:a16="http://schemas.microsoft.com/office/drawing/2014/main" id="{F863F552-6A34-4883-A549-D34F22AA842B}"/>
              </a:ext>
            </a:extLst>
          </p:cNvPr>
          <p:cNvSpPr>
            <a:spLocks noGrp="1"/>
          </p:cNvSpPr>
          <p:nvPr>
            <p:ph idx="1"/>
          </p:nvPr>
        </p:nvSpPr>
        <p:spPr/>
        <p:txBody>
          <a:bodyPr>
            <a:normAutofit lnSpcReduction="10000"/>
          </a:bodyPr>
          <a:lstStyle/>
          <a:p>
            <a:r>
              <a:rPr lang="en-US" i="1" dirty="0"/>
              <a:t>Exordium</a:t>
            </a:r>
            <a:r>
              <a:rPr lang="en-US" dirty="0"/>
              <a:t> was a section of short to moderate length in which an author called to mind the positive aspects of their mutual relationship.</a:t>
            </a:r>
          </a:p>
          <a:p>
            <a:r>
              <a:rPr lang="en-US" dirty="0"/>
              <a:t>This Exordium not only sets the tone of the letter (in the case of 1 Thessalonians, gratitude and appreciativeness), it also foreshadows how the new disciples have abandoned their previous Gentile conduct and how they now hope in the Lord’s return.</a:t>
            </a:r>
          </a:p>
          <a:p>
            <a:r>
              <a:rPr lang="en-US" dirty="0"/>
              <a:t>More so than in the typical Pauline letter, 1 Thessalonians should be read “from the inside out.” You could begin with 2:17–3:13 in order to discover the ground of the apostles’ overwhelming gratitude: (3:6).</a:t>
            </a:r>
          </a:p>
          <a:p>
            <a:endParaRPr lang="en-US" dirty="0"/>
          </a:p>
        </p:txBody>
      </p:sp>
    </p:spTree>
    <p:extLst>
      <p:ext uri="{BB962C8B-B14F-4D97-AF65-F5344CB8AC3E}">
        <p14:creationId xmlns:p14="http://schemas.microsoft.com/office/powerpoint/2010/main" val="38290113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5508D-C93F-4A18-B794-D58493FEBB70}"/>
              </a:ext>
            </a:extLst>
          </p:cNvPr>
          <p:cNvSpPr>
            <a:spLocks noGrp="1"/>
          </p:cNvSpPr>
          <p:nvPr>
            <p:ph type="title"/>
          </p:nvPr>
        </p:nvSpPr>
        <p:spPr/>
        <p:txBody>
          <a:bodyPr/>
          <a:lstStyle/>
          <a:p>
            <a:r>
              <a:rPr lang="en-US" dirty="0"/>
              <a:t>Opening Address</a:t>
            </a:r>
          </a:p>
        </p:txBody>
      </p:sp>
      <p:sp>
        <p:nvSpPr>
          <p:cNvPr id="3" name="Content Placeholder 2">
            <a:extLst>
              <a:ext uri="{FF2B5EF4-FFF2-40B4-BE49-F238E27FC236}">
                <a16:creationId xmlns:a16="http://schemas.microsoft.com/office/drawing/2014/main" id="{F863F552-6A34-4883-A549-D34F22AA842B}"/>
              </a:ext>
            </a:extLst>
          </p:cNvPr>
          <p:cNvSpPr>
            <a:spLocks noGrp="1"/>
          </p:cNvSpPr>
          <p:nvPr>
            <p:ph idx="1"/>
          </p:nvPr>
        </p:nvSpPr>
        <p:spPr/>
        <p:txBody>
          <a:bodyPr>
            <a:normAutofit fontScale="92500" lnSpcReduction="20000"/>
          </a:bodyPr>
          <a:lstStyle/>
          <a:p>
            <a:r>
              <a:rPr lang="en-US" dirty="0"/>
              <a:t>Vs 1: Paul and Silvanus were Roman citizens (Acts 16:37–38)</a:t>
            </a:r>
          </a:p>
          <a:p>
            <a:pPr lvl="1"/>
            <a:r>
              <a:rPr lang="en-US" dirty="0"/>
              <a:t>Silvanus was a prophet and a leading member of the Jerusalem church (Acts 15:27, 30, 32, 40). Timothy was a member of the church at Lystra and probably came to faith in Christ during Paul’s first missionary journey.</a:t>
            </a:r>
          </a:p>
          <a:p>
            <a:r>
              <a:rPr lang="en-US" dirty="0"/>
              <a:t>Vs 2: The apostolic team regularly gives thanks for them </a:t>
            </a:r>
          </a:p>
          <a:p>
            <a:pPr lvl="1"/>
            <a:r>
              <a:rPr lang="en-US" dirty="0"/>
              <a:t>This prayer report is not polite religious jargon, such as Christians tend to fall into (“I’ll be praying for you!”). </a:t>
            </a:r>
          </a:p>
          <a:p>
            <a:pPr lvl="2"/>
            <a:r>
              <a:rPr lang="en-US" dirty="0"/>
              <a:t>Rather, it is a realistic and powerful description of how they speak when they enter the presence of God. The Christian’s prayer is efficacious because there is a living God who hears prayers and responds. It is frequent because it is proper to offer him regular thanks for what he has done and to pray for his further intervention.</a:t>
            </a:r>
          </a:p>
          <a:p>
            <a:pPr lvl="1"/>
            <a:r>
              <a:rPr lang="en-US" dirty="0"/>
              <a:t>Pray without ceasing - Should prayer claim the sum total of one’s waking hours? </a:t>
            </a:r>
          </a:p>
          <a:p>
            <a:pPr lvl="2"/>
            <a:r>
              <a:rPr lang="en-US" dirty="0"/>
              <a:t>In 3 </a:t>
            </a:r>
            <a:r>
              <a:rPr lang="en-US" dirty="0" err="1"/>
              <a:t>Macc</a:t>
            </a:r>
            <a:r>
              <a:rPr lang="en-US" dirty="0"/>
              <a:t> 6:33 there is a banquet during which there is uninterrupted thanksgiving to heaven. In this case, the author could be referring to long hours of prayer. This would lead to an understanding of 1:2e-3a as “we pray often and heedless of the time.”</a:t>
            </a:r>
          </a:p>
        </p:txBody>
      </p:sp>
    </p:spTree>
    <p:extLst>
      <p:ext uri="{BB962C8B-B14F-4D97-AF65-F5344CB8AC3E}">
        <p14:creationId xmlns:p14="http://schemas.microsoft.com/office/powerpoint/2010/main" val="13486008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5508D-C93F-4A18-B794-D58493FEBB70}"/>
              </a:ext>
            </a:extLst>
          </p:cNvPr>
          <p:cNvSpPr>
            <a:spLocks noGrp="1"/>
          </p:cNvSpPr>
          <p:nvPr>
            <p:ph type="title"/>
          </p:nvPr>
        </p:nvSpPr>
        <p:spPr/>
        <p:txBody>
          <a:bodyPr/>
          <a:lstStyle/>
          <a:p>
            <a:r>
              <a:rPr lang="en-US" dirty="0"/>
              <a:t>Opening Address</a:t>
            </a:r>
          </a:p>
        </p:txBody>
      </p:sp>
      <p:sp>
        <p:nvSpPr>
          <p:cNvPr id="3" name="Content Placeholder 2">
            <a:extLst>
              <a:ext uri="{FF2B5EF4-FFF2-40B4-BE49-F238E27FC236}">
                <a16:creationId xmlns:a16="http://schemas.microsoft.com/office/drawing/2014/main" id="{F863F552-6A34-4883-A549-D34F22AA842B}"/>
              </a:ext>
            </a:extLst>
          </p:cNvPr>
          <p:cNvSpPr>
            <a:spLocks noGrp="1"/>
          </p:cNvSpPr>
          <p:nvPr>
            <p:ph idx="1"/>
          </p:nvPr>
        </p:nvSpPr>
        <p:spPr/>
        <p:txBody>
          <a:bodyPr>
            <a:normAutofit lnSpcReduction="10000"/>
          </a:bodyPr>
          <a:lstStyle/>
          <a:p>
            <a:r>
              <a:rPr lang="en-US" dirty="0"/>
              <a:t>Vs 3-5: The apostles gratefully affirm their salvation before God (1:3–5).</a:t>
            </a:r>
          </a:p>
          <a:p>
            <a:pPr lvl="2"/>
            <a:r>
              <a:rPr lang="en-US" dirty="0"/>
              <a:t>Uses Triads and Dyads as effective communication mechanisms</a:t>
            </a:r>
          </a:p>
          <a:p>
            <a:pPr lvl="1"/>
            <a:r>
              <a:rPr lang="en-US" dirty="0"/>
              <a:t>Faith, Hope and Love</a:t>
            </a:r>
          </a:p>
          <a:p>
            <a:pPr lvl="2"/>
            <a:r>
              <a:rPr lang="en-US" dirty="0"/>
              <a:t>“Faith,” “love,” and “hope” are not some invisible qualities that bear no relationship to the real world. They are vibrant realities that express themselves visibly. </a:t>
            </a:r>
          </a:p>
          <a:p>
            <a:pPr lvl="2"/>
            <a:r>
              <a:rPr lang="en-US" dirty="0"/>
              <a:t>“Faith” in this context is not a creed but the action of believing that produces hard work </a:t>
            </a:r>
          </a:p>
          <a:p>
            <a:pPr lvl="2"/>
            <a:r>
              <a:rPr lang="en-US" dirty="0"/>
              <a:t>Likewise, love manifests itself in “your hard labor,” or “hard, strenuous, and exhausting </a:t>
            </a:r>
            <a:r>
              <a:rPr lang="en-US" dirty="0" err="1"/>
              <a:t>labor.”But</a:t>
            </a:r>
            <a:r>
              <a:rPr lang="en-US" dirty="0"/>
              <a:t>, to whom is their love directed? </a:t>
            </a:r>
          </a:p>
          <a:p>
            <a:pPr lvl="2"/>
            <a:r>
              <a:rPr lang="en-US" dirty="0"/>
              <a:t>Although “faith” and “hope” are Godward, “love” in this verse seems to be the love between people. For example, Paul regularly speaks of love one for another (3:12; 4:9–10; 5:13), and it seems to be this mutual love in which they are flourishing (3:6; also 2 </a:t>
            </a:r>
            <a:r>
              <a:rPr lang="en-US" dirty="0" err="1"/>
              <a:t>Thess</a:t>
            </a:r>
            <a:r>
              <a:rPr lang="en-US" dirty="0"/>
              <a:t> 1:3).</a:t>
            </a:r>
          </a:p>
        </p:txBody>
      </p:sp>
    </p:spTree>
    <p:extLst>
      <p:ext uri="{BB962C8B-B14F-4D97-AF65-F5344CB8AC3E}">
        <p14:creationId xmlns:p14="http://schemas.microsoft.com/office/powerpoint/2010/main" val="11804821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5508D-C93F-4A18-B794-D58493FEBB70}"/>
              </a:ext>
            </a:extLst>
          </p:cNvPr>
          <p:cNvSpPr>
            <a:spLocks noGrp="1"/>
          </p:cNvSpPr>
          <p:nvPr>
            <p:ph type="title"/>
          </p:nvPr>
        </p:nvSpPr>
        <p:spPr/>
        <p:txBody>
          <a:bodyPr/>
          <a:lstStyle/>
          <a:p>
            <a:r>
              <a:rPr lang="en-US" dirty="0"/>
              <a:t>Opening Address</a:t>
            </a:r>
          </a:p>
        </p:txBody>
      </p:sp>
      <p:sp>
        <p:nvSpPr>
          <p:cNvPr id="3" name="Content Placeholder 2">
            <a:extLst>
              <a:ext uri="{FF2B5EF4-FFF2-40B4-BE49-F238E27FC236}">
                <a16:creationId xmlns:a16="http://schemas.microsoft.com/office/drawing/2014/main" id="{F863F552-6A34-4883-A549-D34F22AA842B}"/>
              </a:ext>
            </a:extLst>
          </p:cNvPr>
          <p:cNvSpPr>
            <a:spLocks noGrp="1"/>
          </p:cNvSpPr>
          <p:nvPr>
            <p:ph idx="1"/>
          </p:nvPr>
        </p:nvSpPr>
        <p:spPr/>
        <p:txBody>
          <a:bodyPr>
            <a:normAutofit/>
          </a:bodyPr>
          <a:lstStyle/>
          <a:p>
            <a:r>
              <a:rPr lang="en-US" dirty="0"/>
              <a:t>Vs 3-5: The apostles gratefully affirm their salvation before God (1:3–5).</a:t>
            </a:r>
          </a:p>
          <a:p>
            <a:pPr lvl="1"/>
            <a:r>
              <a:rPr lang="en-US" dirty="0"/>
              <a:t>The Brothers</a:t>
            </a:r>
          </a:p>
          <a:p>
            <a:pPr lvl="2"/>
            <a:r>
              <a:rPr lang="en-US" dirty="0"/>
              <a:t>Paul then affirms their membership in God’s family: they are “brothers and sisters”. The Christian use of “brothers and sisters” is predicated upon their adoption by God the Father (Gal 3:26–29) and their status as heirs of Abraham.</a:t>
            </a:r>
          </a:p>
          <a:p>
            <a:pPr lvl="2"/>
            <a:r>
              <a:rPr lang="en-US" dirty="0"/>
              <a:t>“Whom God loves” is a perfect participle, indicating that God’s love was initiated in the past. In this verse Paul is not speaking generally of God’s love for humanity, but more particularly of love for his redeemed people (see also 2 </a:t>
            </a:r>
            <a:r>
              <a:rPr lang="en-US" dirty="0" err="1"/>
              <a:t>Thess</a:t>
            </a:r>
            <a:r>
              <a:rPr lang="en-US" dirty="0"/>
              <a:t> 2:13, 16; Col 3:12). Divine love is a natural counterpart to divine “election” (which refers to a past event (Eph 1:4, Col 3:12).</a:t>
            </a:r>
          </a:p>
          <a:p>
            <a:pPr lvl="1"/>
            <a:r>
              <a:rPr lang="en-US" dirty="0"/>
              <a:t>Represents the Trinity in these verses</a:t>
            </a:r>
          </a:p>
        </p:txBody>
      </p:sp>
    </p:spTree>
    <p:extLst>
      <p:ext uri="{BB962C8B-B14F-4D97-AF65-F5344CB8AC3E}">
        <p14:creationId xmlns:p14="http://schemas.microsoft.com/office/powerpoint/2010/main" val="4102753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5508D-C93F-4A18-B794-D58493FEBB70}"/>
              </a:ext>
            </a:extLst>
          </p:cNvPr>
          <p:cNvSpPr>
            <a:spLocks noGrp="1"/>
          </p:cNvSpPr>
          <p:nvPr>
            <p:ph type="title"/>
          </p:nvPr>
        </p:nvSpPr>
        <p:spPr/>
        <p:txBody>
          <a:bodyPr/>
          <a:lstStyle/>
          <a:p>
            <a:r>
              <a:rPr lang="en-US" dirty="0"/>
              <a:t>Opening Address</a:t>
            </a:r>
          </a:p>
        </p:txBody>
      </p:sp>
      <p:sp>
        <p:nvSpPr>
          <p:cNvPr id="3" name="Content Placeholder 2">
            <a:extLst>
              <a:ext uri="{FF2B5EF4-FFF2-40B4-BE49-F238E27FC236}">
                <a16:creationId xmlns:a16="http://schemas.microsoft.com/office/drawing/2014/main" id="{F863F552-6A34-4883-A549-D34F22AA842B}"/>
              </a:ext>
            </a:extLst>
          </p:cNvPr>
          <p:cNvSpPr>
            <a:spLocks noGrp="1"/>
          </p:cNvSpPr>
          <p:nvPr>
            <p:ph idx="1"/>
          </p:nvPr>
        </p:nvSpPr>
        <p:spPr/>
        <p:txBody>
          <a:bodyPr>
            <a:normAutofit fontScale="92500" lnSpcReduction="10000"/>
          </a:bodyPr>
          <a:lstStyle/>
          <a:p>
            <a:r>
              <a:rPr lang="en-US" dirty="0"/>
              <a:t>Vs 6-10 The apostles recognize growth in the believers (1:6–10). </a:t>
            </a:r>
          </a:p>
          <a:p>
            <a:pPr lvl="1"/>
            <a:r>
              <a:rPr lang="en-US" dirty="0"/>
              <a:t>They have become imitators of the apostolic team (1:6). </a:t>
            </a:r>
          </a:p>
          <a:p>
            <a:pPr lvl="2"/>
            <a:r>
              <a:rPr lang="en-US" dirty="0"/>
              <a:t>You became imitators of us and of Jesus </a:t>
            </a:r>
          </a:p>
          <a:p>
            <a:pPr lvl="3"/>
            <a:r>
              <a:rPr lang="en-US" dirty="0"/>
              <a:t>by receiving the message in highly distressing circumstances (means or cause) </a:t>
            </a:r>
          </a:p>
          <a:p>
            <a:pPr lvl="3"/>
            <a:r>
              <a:rPr lang="en-US" dirty="0"/>
              <a:t>with the result that you received the message (result)</a:t>
            </a:r>
          </a:p>
          <a:p>
            <a:pPr lvl="3"/>
            <a:r>
              <a:rPr lang="en-US" dirty="0"/>
              <a:t>when or after you received the message (temporal)</a:t>
            </a:r>
          </a:p>
          <a:p>
            <a:pPr lvl="3"/>
            <a:r>
              <a:rPr lang="en-US" dirty="0"/>
              <a:t>and you received the message (attendant circumstance)</a:t>
            </a:r>
          </a:p>
          <a:p>
            <a:pPr lvl="2"/>
            <a:r>
              <a:rPr lang="en-US" dirty="0"/>
              <a:t>Joy from the Holy Spirit (Gal 5:22)</a:t>
            </a:r>
          </a:p>
          <a:p>
            <a:pPr lvl="1"/>
            <a:r>
              <a:rPr lang="en-US" dirty="0"/>
              <a:t>They have become a model for the gospel (1:7–10).  </a:t>
            </a:r>
          </a:p>
          <a:p>
            <a:pPr lvl="3"/>
            <a:r>
              <a:rPr lang="en-US" dirty="0"/>
              <a:t>In every place people are talking about them (1:7–9a). </a:t>
            </a:r>
          </a:p>
          <a:p>
            <a:pPr lvl="3"/>
            <a:r>
              <a:rPr lang="en-US" dirty="0"/>
              <a:t>Their conversion is exemplary (1:9b–10).  </a:t>
            </a:r>
          </a:p>
          <a:p>
            <a:pPr lvl="4"/>
            <a:r>
              <a:rPr lang="en-US" dirty="0"/>
              <a:t>They welcomed the apostolic team (1:9b). </a:t>
            </a:r>
          </a:p>
          <a:p>
            <a:pPr lvl="4"/>
            <a:r>
              <a:rPr lang="en-US" dirty="0"/>
              <a:t>They turned away from paganism (1:9c). </a:t>
            </a:r>
          </a:p>
          <a:p>
            <a:pPr lvl="4"/>
            <a:r>
              <a:rPr lang="en-US" dirty="0"/>
              <a:t>They turned to the true God and now await the eschatological salvation (1:10</a:t>
            </a:r>
          </a:p>
          <a:p>
            <a:endParaRPr lang="en-US" dirty="0"/>
          </a:p>
        </p:txBody>
      </p:sp>
    </p:spTree>
    <p:extLst>
      <p:ext uri="{BB962C8B-B14F-4D97-AF65-F5344CB8AC3E}">
        <p14:creationId xmlns:p14="http://schemas.microsoft.com/office/powerpoint/2010/main" val="42480200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5508D-C93F-4A18-B794-D58493FEBB70}"/>
              </a:ext>
            </a:extLst>
          </p:cNvPr>
          <p:cNvSpPr>
            <a:spLocks noGrp="1"/>
          </p:cNvSpPr>
          <p:nvPr>
            <p:ph type="title"/>
          </p:nvPr>
        </p:nvSpPr>
        <p:spPr/>
        <p:txBody>
          <a:bodyPr/>
          <a:lstStyle/>
          <a:p>
            <a:r>
              <a:rPr lang="en-US" dirty="0"/>
              <a:t>I </a:t>
            </a:r>
            <a:r>
              <a:rPr lang="en-US" dirty="0" err="1"/>
              <a:t>Thess</a:t>
            </a:r>
            <a:r>
              <a:rPr lang="en-US" dirty="0"/>
              <a:t> 2:1-16</a:t>
            </a:r>
          </a:p>
        </p:txBody>
      </p:sp>
      <p:sp>
        <p:nvSpPr>
          <p:cNvPr id="3" name="Content Placeholder 2">
            <a:extLst>
              <a:ext uri="{FF2B5EF4-FFF2-40B4-BE49-F238E27FC236}">
                <a16:creationId xmlns:a16="http://schemas.microsoft.com/office/drawing/2014/main" id="{F863F552-6A34-4883-A549-D34F22AA842B}"/>
              </a:ext>
            </a:extLst>
          </p:cNvPr>
          <p:cNvSpPr>
            <a:spLocks noGrp="1"/>
          </p:cNvSpPr>
          <p:nvPr>
            <p:ph idx="1"/>
          </p:nvPr>
        </p:nvSpPr>
        <p:spPr/>
        <p:txBody>
          <a:bodyPr>
            <a:normAutofit/>
          </a:bodyPr>
          <a:lstStyle/>
          <a:p>
            <a:r>
              <a:rPr lang="en-US" dirty="0"/>
              <a:t>The Apostolic Team as a Pattern for the Thessalonians (2:1–12) </a:t>
            </a:r>
          </a:p>
          <a:p>
            <a:pPr lvl="1"/>
            <a:r>
              <a:rPr lang="en-US" dirty="0"/>
              <a:t>The apostolic team met with success, even though it was under fierce attack (2:1–2) (Second Reminder Section)</a:t>
            </a:r>
          </a:p>
          <a:p>
            <a:pPr lvl="2"/>
            <a:r>
              <a:rPr lang="en-US" dirty="0"/>
              <a:t>Vs 1 Paul uses to show that God’s grace is potent, even when there are inhospitable circumstances: “his grace toward me [Saul the persecutor!] did not prove vain” (1 Cor 15:10 NASB).</a:t>
            </a:r>
          </a:p>
          <a:p>
            <a:pPr lvl="2"/>
            <a:r>
              <a:rPr lang="en-US" dirty="0"/>
              <a:t>Vs 2 The apostles had arrived in less than optimal condition. Two meanings: it may refer to hardship that others imposed on them, or it may have a “psychological” meaning, that they were inwardly dispirited.</a:t>
            </a:r>
          </a:p>
          <a:p>
            <a:pPr lvl="3"/>
            <a:r>
              <a:rPr lang="en-US" dirty="0"/>
              <a:t>Paul now shows that they could also find supernatural courage, as had their apostles.</a:t>
            </a:r>
          </a:p>
        </p:txBody>
      </p:sp>
    </p:spTree>
    <p:extLst>
      <p:ext uri="{BB962C8B-B14F-4D97-AF65-F5344CB8AC3E}">
        <p14:creationId xmlns:p14="http://schemas.microsoft.com/office/powerpoint/2010/main" val="17341219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5508D-C93F-4A18-B794-D58493FEBB70}"/>
              </a:ext>
            </a:extLst>
          </p:cNvPr>
          <p:cNvSpPr>
            <a:spLocks noGrp="1"/>
          </p:cNvSpPr>
          <p:nvPr>
            <p:ph type="title"/>
          </p:nvPr>
        </p:nvSpPr>
        <p:spPr/>
        <p:txBody>
          <a:bodyPr/>
          <a:lstStyle/>
          <a:p>
            <a:r>
              <a:rPr lang="en-US" dirty="0"/>
              <a:t>I </a:t>
            </a:r>
            <a:r>
              <a:rPr lang="en-US" dirty="0" err="1"/>
              <a:t>Thess</a:t>
            </a:r>
            <a:r>
              <a:rPr lang="en-US" dirty="0"/>
              <a:t> 2:1-16</a:t>
            </a:r>
          </a:p>
        </p:txBody>
      </p:sp>
      <p:sp>
        <p:nvSpPr>
          <p:cNvPr id="3" name="Content Placeholder 2">
            <a:extLst>
              <a:ext uri="{FF2B5EF4-FFF2-40B4-BE49-F238E27FC236}">
                <a16:creationId xmlns:a16="http://schemas.microsoft.com/office/drawing/2014/main" id="{F863F552-6A34-4883-A549-D34F22AA842B}"/>
              </a:ext>
            </a:extLst>
          </p:cNvPr>
          <p:cNvSpPr>
            <a:spLocks noGrp="1"/>
          </p:cNvSpPr>
          <p:nvPr>
            <p:ph idx="1"/>
          </p:nvPr>
        </p:nvSpPr>
        <p:spPr/>
        <p:txBody>
          <a:bodyPr>
            <a:normAutofit fontScale="92500" lnSpcReduction="10000"/>
          </a:bodyPr>
          <a:lstStyle/>
          <a:p>
            <a:r>
              <a:rPr lang="en-US" dirty="0"/>
              <a:t>The apostolic team served God in an exemplary manner (2:3–12)</a:t>
            </a:r>
          </a:p>
          <a:p>
            <a:pPr lvl="1"/>
            <a:r>
              <a:rPr lang="en-US" dirty="0"/>
              <a:t>Vs 3 They did not come to perpetrate a fraud</a:t>
            </a:r>
          </a:p>
          <a:p>
            <a:pPr lvl="2"/>
            <a:r>
              <a:rPr lang="en-US" dirty="0"/>
              <a:t>Paul is telling his disciples how one must live in order to see the power of God at work.</a:t>
            </a:r>
          </a:p>
          <a:p>
            <a:pPr lvl="2"/>
            <a:r>
              <a:rPr lang="en-US" dirty="0"/>
              <a:t>2 Corinthians 6:8, ESV: "through honor and dishonor, through slander and praise. We are treated as impostors, and yet are true;"</a:t>
            </a:r>
          </a:p>
          <a:p>
            <a:pPr lvl="1"/>
            <a:r>
              <a:rPr lang="en-US" dirty="0"/>
              <a:t>Vs 4 Rather God himself had tested them and found them worthy to proclaim the gospel</a:t>
            </a:r>
          </a:p>
          <a:p>
            <a:pPr lvl="2"/>
            <a:r>
              <a:rPr lang="en-US" dirty="0"/>
              <a:t>All that pertains to salvation, including its proclamation, begins and ends with divine intervention. God tests and approves those true envoys who aid its spread around the world.</a:t>
            </a:r>
          </a:p>
          <a:p>
            <a:pPr lvl="2"/>
            <a:r>
              <a:rPr lang="en-US" dirty="0"/>
              <a:t>1 Cor 10:33–11:1: “I try to please everyone in every way … so that they may be saved. Follow my example, as I follow the example of Christ”; also Rom 15:2: “Each of us should please our neighbors for their good” (see also Eph 6:5–6). Overseers must have a pleasing reputation among non-Christians (1 Tim 3:7), as should all believers (1 </a:t>
            </a:r>
            <a:r>
              <a:rPr lang="en-US" dirty="0" err="1"/>
              <a:t>Thess</a:t>
            </a:r>
            <a:r>
              <a:rPr lang="en-US" dirty="0"/>
              <a:t> 4:11–12)</a:t>
            </a:r>
          </a:p>
        </p:txBody>
      </p:sp>
    </p:spTree>
    <p:extLst>
      <p:ext uri="{BB962C8B-B14F-4D97-AF65-F5344CB8AC3E}">
        <p14:creationId xmlns:p14="http://schemas.microsoft.com/office/powerpoint/2010/main" val="37774278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5508D-C93F-4A18-B794-D58493FEBB70}"/>
              </a:ext>
            </a:extLst>
          </p:cNvPr>
          <p:cNvSpPr>
            <a:spLocks noGrp="1"/>
          </p:cNvSpPr>
          <p:nvPr>
            <p:ph type="title"/>
          </p:nvPr>
        </p:nvSpPr>
        <p:spPr/>
        <p:txBody>
          <a:bodyPr/>
          <a:lstStyle/>
          <a:p>
            <a:r>
              <a:rPr lang="en-US" dirty="0"/>
              <a:t>I </a:t>
            </a:r>
            <a:r>
              <a:rPr lang="en-US" dirty="0" err="1"/>
              <a:t>Thess</a:t>
            </a:r>
            <a:r>
              <a:rPr lang="en-US" dirty="0"/>
              <a:t> 2:1-16</a:t>
            </a:r>
          </a:p>
        </p:txBody>
      </p:sp>
      <p:sp>
        <p:nvSpPr>
          <p:cNvPr id="3" name="Content Placeholder 2">
            <a:extLst>
              <a:ext uri="{FF2B5EF4-FFF2-40B4-BE49-F238E27FC236}">
                <a16:creationId xmlns:a16="http://schemas.microsoft.com/office/drawing/2014/main" id="{F863F552-6A34-4883-A549-D34F22AA842B}"/>
              </a:ext>
            </a:extLst>
          </p:cNvPr>
          <p:cNvSpPr>
            <a:spLocks noGrp="1"/>
          </p:cNvSpPr>
          <p:nvPr>
            <p:ph idx="1"/>
          </p:nvPr>
        </p:nvSpPr>
        <p:spPr/>
        <p:txBody>
          <a:bodyPr>
            <a:normAutofit fontScale="92500" lnSpcReduction="20000"/>
          </a:bodyPr>
          <a:lstStyle/>
          <a:p>
            <a:r>
              <a:rPr lang="en-US" dirty="0"/>
              <a:t>The apostolic team served God in an exemplary manner (2:3–12)</a:t>
            </a:r>
          </a:p>
          <a:p>
            <a:pPr lvl="1"/>
            <a:r>
              <a:rPr lang="en-US" dirty="0"/>
              <a:t>They did not exhibit the normal character traits of the popular teachers of the day</a:t>
            </a:r>
          </a:p>
          <a:p>
            <a:pPr lvl="1"/>
            <a:r>
              <a:rPr lang="en-US" dirty="0"/>
              <a:t>Vs5-6 They didn’t flatter the powerful in order to receive money or recognition </a:t>
            </a:r>
          </a:p>
          <a:p>
            <a:pPr lvl="2"/>
            <a:r>
              <a:rPr lang="en-US" dirty="0"/>
              <a:t>In a society that operates on a system of honor and dishonor, flattering words have a higher probability of luring the recipients into gullibility. In the New Testament, the Pharisees and Herodians try to flatter Jesus into lowering his defenses (Mark 12:14). </a:t>
            </a:r>
          </a:p>
          <a:p>
            <a:pPr lvl="2"/>
            <a:r>
              <a:rPr lang="en-US" dirty="0"/>
              <a:t>The pastor or missionary must not be driven by gain, must not focus on money, must not seek unreasonable compensation, and must be faithful even when there is a threat of losing support.</a:t>
            </a:r>
          </a:p>
          <a:p>
            <a:pPr lvl="2"/>
            <a:r>
              <a:rPr lang="en-US" dirty="0"/>
              <a:t>Paul holds back from using reminder language yet a fifth time and calls out to a higher authority, invoking God as “witness.” Paul uses the same language in Rom 1:9 and Phil 1:8. God is the one who has tested and approved of the apostles, and he alone has absolute knowledge of whether someone has greed as a motive.</a:t>
            </a:r>
          </a:p>
        </p:txBody>
      </p:sp>
    </p:spTree>
    <p:extLst>
      <p:ext uri="{BB962C8B-B14F-4D97-AF65-F5344CB8AC3E}">
        <p14:creationId xmlns:p14="http://schemas.microsoft.com/office/powerpoint/2010/main" val="16862081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5508D-C93F-4A18-B794-D58493FEBB70}"/>
              </a:ext>
            </a:extLst>
          </p:cNvPr>
          <p:cNvSpPr>
            <a:spLocks noGrp="1"/>
          </p:cNvSpPr>
          <p:nvPr>
            <p:ph type="title"/>
          </p:nvPr>
        </p:nvSpPr>
        <p:spPr/>
        <p:txBody>
          <a:bodyPr/>
          <a:lstStyle/>
          <a:p>
            <a:r>
              <a:rPr lang="en-US" dirty="0"/>
              <a:t>I </a:t>
            </a:r>
            <a:r>
              <a:rPr lang="en-US" dirty="0" err="1"/>
              <a:t>Thess</a:t>
            </a:r>
            <a:r>
              <a:rPr lang="en-US" dirty="0"/>
              <a:t> 2:1-16</a:t>
            </a:r>
          </a:p>
        </p:txBody>
      </p:sp>
      <p:sp>
        <p:nvSpPr>
          <p:cNvPr id="3" name="Content Placeholder 2">
            <a:extLst>
              <a:ext uri="{FF2B5EF4-FFF2-40B4-BE49-F238E27FC236}">
                <a16:creationId xmlns:a16="http://schemas.microsoft.com/office/drawing/2014/main" id="{F863F552-6A34-4883-A549-D34F22AA842B}"/>
              </a:ext>
            </a:extLst>
          </p:cNvPr>
          <p:cNvSpPr>
            <a:spLocks noGrp="1"/>
          </p:cNvSpPr>
          <p:nvPr>
            <p:ph idx="1"/>
          </p:nvPr>
        </p:nvSpPr>
        <p:spPr/>
        <p:txBody>
          <a:bodyPr>
            <a:normAutofit/>
          </a:bodyPr>
          <a:lstStyle/>
          <a:p>
            <a:r>
              <a:rPr lang="en-US" dirty="0"/>
              <a:t>The apostolic team served God in an exemplary manner (2:3–12)</a:t>
            </a:r>
          </a:p>
          <a:p>
            <a:pPr lvl="1"/>
            <a:r>
              <a:rPr lang="en-US" dirty="0"/>
              <a:t>Vs 7a They declined the treatment befitting Christ’s apostles </a:t>
            </a:r>
          </a:p>
          <a:p>
            <a:pPr lvl="2"/>
            <a:r>
              <a:rPr lang="en-US" dirty="0"/>
              <a:t>Literally, “throw one’s weight around… wield authority, insist on one’s importance.” This might include financial dependence on the Thessalonians</a:t>
            </a:r>
          </a:p>
          <a:p>
            <a:pPr lvl="2"/>
            <a:r>
              <a:rPr lang="en-US" dirty="0"/>
              <a:t>He was neither a follower of Jesus on earth nor an original witness of his resurrection; thus we might be tempted to put him with the second, more generic type of apostle. Yet he makes it clear that he is a witness of the resurrection through a special vision (1 Cor 9:1) and that he does apostolic miracles. In 1 </a:t>
            </a:r>
            <a:r>
              <a:rPr lang="en-US" dirty="0" err="1"/>
              <a:t>Thess</a:t>
            </a:r>
            <a:r>
              <a:rPr lang="en-US" dirty="0"/>
              <a:t> 4:15 he assumes the apostolic prerogative of passing along new doctrine “by an oracle from the Lord”; this is a right he ascribes to apostles in Eph 3:5.</a:t>
            </a:r>
          </a:p>
        </p:txBody>
      </p:sp>
    </p:spTree>
    <p:extLst>
      <p:ext uri="{BB962C8B-B14F-4D97-AF65-F5344CB8AC3E}">
        <p14:creationId xmlns:p14="http://schemas.microsoft.com/office/powerpoint/2010/main" val="30544867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5508D-C93F-4A18-B794-D58493FEBB70}"/>
              </a:ext>
            </a:extLst>
          </p:cNvPr>
          <p:cNvSpPr>
            <a:spLocks noGrp="1"/>
          </p:cNvSpPr>
          <p:nvPr>
            <p:ph type="title"/>
          </p:nvPr>
        </p:nvSpPr>
        <p:spPr/>
        <p:txBody>
          <a:bodyPr/>
          <a:lstStyle/>
          <a:p>
            <a:r>
              <a:rPr lang="en-US" dirty="0"/>
              <a:t>I </a:t>
            </a:r>
            <a:r>
              <a:rPr lang="en-US" dirty="0" err="1"/>
              <a:t>Thess</a:t>
            </a:r>
            <a:r>
              <a:rPr lang="en-US" dirty="0"/>
              <a:t> 2:1-16</a:t>
            </a:r>
          </a:p>
        </p:txBody>
      </p:sp>
      <p:sp>
        <p:nvSpPr>
          <p:cNvPr id="3" name="Content Placeholder 2">
            <a:extLst>
              <a:ext uri="{FF2B5EF4-FFF2-40B4-BE49-F238E27FC236}">
                <a16:creationId xmlns:a16="http://schemas.microsoft.com/office/drawing/2014/main" id="{F863F552-6A34-4883-A549-D34F22AA842B}"/>
              </a:ext>
            </a:extLst>
          </p:cNvPr>
          <p:cNvSpPr>
            <a:spLocks noGrp="1"/>
          </p:cNvSpPr>
          <p:nvPr>
            <p:ph idx="1"/>
          </p:nvPr>
        </p:nvSpPr>
        <p:spPr/>
        <p:txBody>
          <a:bodyPr>
            <a:normAutofit fontScale="92500" lnSpcReduction="10000"/>
          </a:bodyPr>
          <a:lstStyle/>
          <a:p>
            <a:r>
              <a:rPr lang="en-US" dirty="0"/>
              <a:t>The apostolic team served God in an exemplary manner (2:3–12)</a:t>
            </a:r>
          </a:p>
          <a:p>
            <a:pPr lvl="1"/>
            <a:r>
              <a:rPr lang="en-US" dirty="0"/>
              <a:t>Vs 7b-11 They assumed humbler roles</a:t>
            </a:r>
          </a:p>
          <a:p>
            <a:pPr lvl="2"/>
            <a:r>
              <a:rPr lang="en-US" dirty="0"/>
              <a:t>Vs 7 They were as guileless as small children (Alt. – “Gentle”)</a:t>
            </a:r>
          </a:p>
          <a:p>
            <a:pPr lvl="3"/>
            <a:r>
              <a:rPr lang="en-US" dirty="0"/>
              <a:t>Paul and his team follow the paradigm offered by Jesus, that the least on earth are the greatest in the kingdom. Thus, rather than acting like imposing apostles, they take on the role of small children</a:t>
            </a:r>
          </a:p>
          <a:p>
            <a:pPr lvl="3"/>
            <a:r>
              <a:rPr lang="en-US" dirty="0"/>
              <a:t>They were as gentle and nurturing as nursemaids     Cherish - Eph 5:29 (where it describes how the husband cherishes the wife).</a:t>
            </a:r>
          </a:p>
          <a:p>
            <a:pPr lvl="2"/>
            <a:r>
              <a:rPr lang="en-US" dirty="0"/>
              <a:t>Vs 8-9 They took on the low social status of manual workers</a:t>
            </a:r>
          </a:p>
          <a:p>
            <a:pPr lvl="3"/>
            <a:r>
              <a:rPr lang="en-US" dirty="0"/>
              <a:t>A Because we had this longing for you  </a:t>
            </a:r>
          </a:p>
          <a:p>
            <a:pPr lvl="4"/>
            <a:r>
              <a:rPr lang="en-US" dirty="0"/>
              <a:t>B We determined to share with you </a:t>
            </a:r>
          </a:p>
          <a:p>
            <a:pPr lvl="4"/>
            <a:r>
              <a:rPr lang="en-US" dirty="0"/>
              <a:t>B Not only the gospel of God but also our very selves </a:t>
            </a:r>
          </a:p>
          <a:p>
            <a:pPr lvl="3"/>
            <a:r>
              <a:rPr lang="en-US" dirty="0"/>
              <a:t>A Because you had become beloved to us</a:t>
            </a:r>
          </a:p>
          <a:p>
            <a:pPr lvl="3"/>
            <a:r>
              <a:rPr lang="en-US" dirty="0"/>
              <a:t>The mental image of an apostle doing menial labor should have been unusually striking and memorable to a Thessalonian, because it would have created cognitive dissonance.</a:t>
            </a:r>
          </a:p>
        </p:txBody>
      </p:sp>
    </p:spTree>
    <p:extLst>
      <p:ext uri="{BB962C8B-B14F-4D97-AF65-F5344CB8AC3E}">
        <p14:creationId xmlns:p14="http://schemas.microsoft.com/office/powerpoint/2010/main" val="29183074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5508D-C93F-4A18-B794-D58493FEBB70}"/>
              </a:ext>
            </a:extLst>
          </p:cNvPr>
          <p:cNvSpPr>
            <a:spLocks noGrp="1"/>
          </p:cNvSpPr>
          <p:nvPr>
            <p:ph type="title"/>
          </p:nvPr>
        </p:nvSpPr>
        <p:spPr/>
        <p:txBody>
          <a:bodyPr/>
          <a:lstStyle/>
          <a:p>
            <a:r>
              <a:rPr lang="en-US" dirty="0"/>
              <a:t>I </a:t>
            </a:r>
            <a:r>
              <a:rPr lang="en-US" dirty="0" err="1"/>
              <a:t>Thess</a:t>
            </a:r>
            <a:r>
              <a:rPr lang="en-US" dirty="0"/>
              <a:t> 2:1-16</a:t>
            </a:r>
          </a:p>
        </p:txBody>
      </p:sp>
      <p:sp>
        <p:nvSpPr>
          <p:cNvPr id="3" name="Content Placeholder 2">
            <a:extLst>
              <a:ext uri="{FF2B5EF4-FFF2-40B4-BE49-F238E27FC236}">
                <a16:creationId xmlns:a16="http://schemas.microsoft.com/office/drawing/2014/main" id="{F863F552-6A34-4883-A549-D34F22AA842B}"/>
              </a:ext>
            </a:extLst>
          </p:cNvPr>
          <p:cNvSpPr>
            <a:spLocks noGrp="1"/>
          </p:cNvSpPr>
          <p:nvPr>
            <p:ph idx="1"/>
          </p:nvPr>
        </p:nvSpPr>
        <p:spPr/>
        <p:txBody>
          <a:bodyPr>
            <a:normAutofit fontScale="92500" lnSpcReduction="20000"/>
          </a:bodyPr>
          <a:lstStyle/>
          <a:p>
            <a:r>
              <a:rPr lang="en-US" dirty="0"/>
              <a:t>The apostolic team served God in an exemplary manner (2:3–12)</a:t>
            </a:r>
          </a:p>
          <a:p>
            <a:pPr lvl="2"/>
            <a:r>
              <a:rPr lang="en-US" dirty="0"/>
              <a:t>Vs 10 For one who believes that God’s wrath will fall on the deceitful (2 </a:t>
            </a:r>
            <a:r>
              <a:rPr lang="en-US" dirty="0" err="1"/>
              <a:t>Thess</a:t>
            </a:r>
            <a:r>
              <a:rPr lang="en-US" dirty="0"/>
              <a:t> 2:10), this is risky business, if he is not sure that he is telling the truth</a:t>
            </a:r>
          </a:p>
          <a:p>
            <a:pPr lvl="2"/>
            <a:r>
              <a:rPr lang="en-US" dirty="0"/>
              <a:t>Vs 10 No matter how odd their technique appeared to the citizens of Thessalonica, God held it with high regard</a:t>
            </a:r>
          </a:p>
          <a:p>
            <a:pPr lvl="2"/>
            <a:r>
              <a:rPr lang="en-US" dirty="0"/>
              <a:t>Vs 11 Paul now turns to his third family metaphor, how they were like fathers to the new disciples.</a:t>
            </a:r>
          </a:p>
          <a:p>
            <a:pPr lvl="2"/>
            <a:r>
              <a:rPr lang="en-US" dirty="0"/>
              <a:t>Vs 11 1 Cor 4:15: “Even if you have ten thousand guardians in Christ, you do not have many fathers, for in Christ Jesus I became your father through the gospel”). It is comparable to the work of God himself: “As a father has compassion on his children, so the Lord has compassion on those who fear him” (Ps 103:13). In Judaism and in the Greco-Roman world, it was expected that a father would give moral instruction to his sons.</a:t>
            </a:r>
          </a:p>
          <a:p>
            <a:pPr lvl="2"/>
            <a:r>
              <a:rPr lang="en-US" dirty="0"/>
              <a:t>Vs 12 Another Triad – Entreated, Comforted, Implored     Walk Worthy - God’s call to the Thessalonians and the coming of the kingdom define the Christian’s existence. In order to do justice to the divine call and to the kingdom, the Thessalonians must learn from the apostles to “walk worthy.”</a:t>
            </a:r>
          </a:p>
        </p:txBody>
      </p:sp>
    </p:spTree>
    <p:extLst>
      <p:ext uri="{BB962C8B-B14F-4D97-AF65-F5344CB8AC3E}">
        <p14:creationId xmlns:p14="http://schemas.microsoft.com/office/powerpoint/2010/main" val="14398897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5508D-C93F-4A18-B794-D58493FEBB70}"/>
              </a:ext>
            </a:extLst>
          </p:cNvPr>
          <p:cNvSpPr>
            <a:spLocks noGrp="1"/>
          </p:cNvSpPr>
          <p:nvPr>
            <p:ph type="title"/>
          </p:nvPr>
        </p:nvSpPr>
        <p:spPr/>
        <p:txBody>
          <a:bodyPr/>
          <a:lstStyle/>
          <a:p>
            <a:r>
              <a:rPr lang="en-US" dirty="0"/>
              <a:t>I </a:t>
            </a:r>
            <a:r>
              <a:rPr lang="en-US" dirty="0" err="1"/>
              <a:t>Thess</a:t>
            </a:r>
            <a:r>
              <a:rPr lang="en-US" dirty="0"/>
              <a:t> 2:1-16</a:t>
            </a:r>
          </a:p>
        </p:txBody>
      </p:sp>
      <p:sp>
        <p:nvSpPr>
          <p:cNvPr id="3" name="Content Placeholder 2">
            <a:extLst>
              <a:ext uri="{FF2B5EF4-FFF2-40B4-BE49-F238E27FC236}">
                <a16:creationId xmlns:a16="http://schemas.microsoft.com/office/drawing/2014/main" id="{F863F552-6A34-4883-A549-D34F22AA842B}"/>
              </a:ext>
            </a:extLst>
          </p:cNvPr>
          <p:cNvSpPr>
            <a:spLocks noGrp="1"/>
          </p:cNvSpPr>
          <p:nvPr>
            <p:ph idx="1"/>
          </p:nvPr>
        </p:nvSpPr>
        <p:spPr/>
        <p:txBody>
          <a:bodyPr>
            <a:normAutofit/>
          </a:bodyPr>
          <a:lstStyle/>
          <a:p>
            <a:r>
              <a:rPr lang="en-US" dirty="0"/>
              <a:t>Why They Regularly Give Thanks for the Thessalonians (2:13–16)</a:t>
            </a:r>
          </a:p>
          <a:p>
            <a:pPr lvl="1"/>
            <a:r>
              <a:rPr lang="en-US" dirty="0"/>
              <a:t>Vs 13 </a:t>
            </a:r>
          </a:p>
          <a:p>
            <a:pPr lvl="2"/>
            <a:r>
              <a:rPr lang="en-US" dirty="0"/>
              <a:t>Paul turns once again to thanksgiving, with echoes of 1:2, and gives out more details of the Thessalonians’ “imitation.”</a:t>
            </a:r>
          </a:p>
          <a:p>
            <a:pPr lvl="2"/>
            <a:r>
              <a:rPr lang="en-US" dirty="0"/>
              <a:t>Paul develops why they give thanks, using the causal “because”. He reaches back to the introductory thanksgiving and once again underscores that when they received the word, God was working in a supernatural way. </a:t>
            </a:r>
          </a:p>
          <a:p>
            <a:pPr lvl="2"/>
            <a:r>
              <a:rPr lang="en-US" dirty="0"/>
              <a:t>The gospel has a divine origin (Gal 1:11). There is again the Pauline stylistic contrast (“not this, but that”) with “but”. He again hearkens back to the beginning of the letter (1:5, “not simply as words that we spoke, but also with miracles”).</a:t>
            </a:r>
          </a:p>
          <a:p>
            <a:pPr lvl="2"/>
            <a:r>
              <a:rPr lang="en-US" dirty="0"/>
              <a:t>The gospel is not a series of philosophical chats, but a message through which the King himself changes lives.</a:t>
            </a:r>
          </a:p>
        </p:txBody>
      </p:sp>
    </p:spTree>
    <p:extLst>
      <p:ext uri="{BB962C8B-B14F-4D97-AF65-F5344CB8AC3E}">
        <p14:creationId xmlns:p14="http://schemas.microsoft.com/office/powerpoint/2010/main" val="37115880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5508D-C93F-4A18-B794-D58493FEBB70}"/>
              </a:ext>
            </a:extLst>
          </p:cNvPr>
          <p:cNvSpPr>
            <a:spLocks noGrp="1"/>
          </p:cNvSpPr>
          <p:nvPr>
            <p:ph type="title"/>
          </p:nvPr>
        </p:nvSpPr>
        <p:spPr/>
        <p:txBody>
          <a:bodyPr/>
          <a:lstStyle/>
          <a:p>
            <a:r>
              <a:rPr lang="en-US" dirty="0"/>
              <a:t>I </a:t>
            </a:r>
            <a:r>
              <a:rPr lang="en-US" dirty="0" err="1"/>
              <a:t>Thess</a:t>
            </a:r>
            <a:r>
              <a:rPr lang="en-US" dirty="0"/>
              <a:t> 2:1-16</a:t>
            </a:r>
          </a:p>
        </p:txBody>
      </p:sp>
      <p:sp>
        <p:nvSpPr>
          <p:cNvPr id="3" name="Content Placeholder 2">
            <a:extLst>
              <a:ext uri="{FF2B5EF4-FFF2-40B4-BE49-F238E27FC236}">
                <a16:creationId xmlns:a16="http://schemas.microsoft.com/office/drawing/2014/main" id="{F863F552-6A34-4883-A549-D34F22AA842B}"/>
              </a:ext>
            </a:extLst>
          </p:cNvPr>
          <p:cNvSpPr>
            <a:spLocks noGrp="1"/>
          </p:cNvSpPr>
          <p:nvPr>
            <p:ph idx="1"/>
          </p:nvPr>
        </p:nvSpPr>
        <p:spPr/>
        <p:txBody>
          <a:bodyPr>
            <a:normAutofit fontScale="92500" lnSpcReduction="10000"/>
          </a:bodyPr>
          <a:lstStyle/>
          <a:p>
            <a:r>
              <a:rPr lang="en-US" dirty="0"/>
              <a:t>Why They Regularly Give Thanks for the Thessalonians (2:13–16)</a:t>
            </a:r>
          </a:p>
          <a:p>
            <a:pPr lvl="1"/>
            <a:r>
              <a:rPr lang="en-US" dirty="0"/>
              <a:t>Vs 14</a:t>
            </a:r>
          </a:p>
          <a:p>
            <a:pPr lvl="2"/>
            <a:r>
              <a:rPr lang="en-US" dirty="0"/>
              <a:t>the Thessalonian idol worshipers received the gospel; the Jews in Judea did not; rather, the unbelieving Jews brutally treated all Christians, going so far as to try to prevent the spread of the gospel.</a:t>
            </a:r>
          </a:p>
          <a:p>
            <a:pPr lvl="2"/>
            <a:r>
              <a:rPr lang="en-US" dirty="0"/>
              <a:t>Their imitation of the Judean churches consists in suffering at the hands of their own people.</a:t>
            </a:r>
          </a:p>
          <a:p>
            <a:pPr lvl="1"/>
            <a:r>
              <a:rPr lang="en-US" dirty="0"/>
              <a:t>Vs 15</a:t>
            </a:r>
          </a:p>
          <a:p>
            <a:pPr lvl="2"/>
            <a:r>
              <a:rPr lang="en-US" dirty="0"/>
              <a:t>After looking at 2:16, we will ask whether Paul is being anti-Semitic. From the outset the reader must recognize that Paul is not speculating about race but is responding to a concrete historical situation. The synagogue wielded great power in Judea and enough in Macedonia to cause serious persecution to the Christians there.</a:t>
            </a:r>
          </a:p>
          <a:p>
            <a:pPr lvl="2"/>
            <a:r>
              <a:rPr lang="en-US" dirty="0"/>
              <a:t>Paul pushes the argument to its logical outcome: the Jews had persecuted their own Lord, Christian prophets, and now “us.”</a:t>
            </a:r>
          </a:p>
        </p:txBody>
      </p:sp>
    </p:spTree>
    <p:extLst>
      <p:ext uri="{BB962C8B-B14F-4D97-AF65-F5344CB8AC3E}">
        <p14:creationId xmlns:p14="http://schemas.microsoft.com/office/powerpoint/2010/main" val="5249920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5508D-C93F-4A18-B794-D58493FEBB70}"/>
              </a:ext>
            </a:extLst>
          </p:cNvPr>
          <p:cNvSpPr>
            <a:spLocks noGrp="1"/>
          </p:cNvSpPr>
          <p:nvPr>
            <p:ph type="title"/>
          </p:nvPr>
        </p:nvSpPr>
        <p:spPr/>
        <p:txBody>
          <a:bodyPr/>
          <a:lstStyle/>
          <a:p>
            <a:r>
              <a:rPr lang="en-US" dirty="0"/>
              <a:t>I </a:t>
            </a:r>
            <a:r>
              <a:rPr lang="en-US" dirty="0" err="1"/>
              <a:t>Thess</a:t>
            </a:r>
            <a:r>
              <a:rPr lang="en-US" dirty="0"/>
              <a:t> 2:17-3:13</a:t>
            </a:r>
          </a:p>
        </p:txBody>
      </p:sp>
      <p:sp>
        <p:nvSpPr>
          <p:cNvPr id="3" name="Content Placeholder 2">
            <a:extLst>
              <a:ext uri="{FF2B5EF4-FFF2-40B4-BE49-F238E27FC236}">
                <a16:creationId xmlns:a16="http://schemas.microsoft.com/office/drawing/2014/main" id="{F863F552-6A34-4883-A549-D34F22AA842B}"/>
              </a:ext>
            </a:extLst>
          </p:cNvPr>
          <p:cNvSpPr>
            <a:spLocks noGrp="1"/>
          </p:cNvSpPr>
          <p:nvPr>
            <p:ph idx="1"/>
          </p:nvPr>
        </p:nvSpPr>
        <p:spPr/>
        <p:txBody>
          <a:bodyPr>
            <a:normAutofit/>
          </a:bodyPr>
          <a:lstStyle/>
          <a:p>
            <a:r>
              <a:rPr lang="en-US" dirty="0"/>
              <a:t>Paul’s and Silas’s Deep Desire to Revisit the Thessalonians, but Satan’s Hindrance (2:17–20)</a:t>
            </a:r>
          </a:p>
          <a:p>
            <a:pPr lvl="1"/>
            <a:r>
              <a:rPr lang="en-US" dirty="0"/>
              <a:t>2:17a-c Meanwhile we, brothers and sisters, because we were made orphans from you for a time</a:t>
            </a:r>
          </a:p>
          <a:p>
            <a:pPr lvl="2"/>
            <a:r>
              <a:rPr lang="en-US" dirty="0"/>
              <a:t>In order to impress on the disciples their commitment to Thessalonica, Paul describes the psychological state of the team during the period of separation.</a:t>
            </a:r>
          </a:p>
          <a:p>
            <a:pPr lvl="3"/>
            <a:r>
              <a:rPr lang="en-US" dirty="0"/>
              <a:t>Formerly like children, mothers and fathers, describing themselves as orphans – Lost and worried (To be deprived of)</a:t>
            </a:r>
          </a:p>
          <a:p>
            <a:pPr lvl="3"/>
            <a:r>
              <a:rPr lang="en-US" dirty="0"/>
              <a:t>For a period of time</a:t>
            </a:r>
          </a:p>
          <a:p>
            <a:pPr lvl="1"/>
            <a:r>
              <a:rPr lang="en-US" dirty="0"/>
              <a:t>2:17d [Orphaned from you] in person, not in our hearts</a:t>
            </a:r>
          </a:p>
          <a:p>
            <a:pPr lvl="2"/>
            <a:r>
              <a:rPr lang="en-US" dirty="0"/>
              <a:t>The apostolic team is physically but not emotionally separated from their Thessalonian friends.</a:t>
            </a:r>
          </a:p>
        </p:txBody>
      </p:sp>
    </p:spTree>
    <p:extLst>
      <p:ext uri="{BB962C8B-B14F-4D97-AF65-F5344CB8AC3E}">
        <p14:creationId xmlns:p14="http://schemas.microsoft.com/office/powerpoint/2010/main" val="24818687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5508D-C93F-4A18-B794-D58493FEBB70}"/>
              </a:ext>
            </a:extLst>
          </p:cNvPr>
          <p:cNvSpPr>
            <a:spLocks noGrp="1"/>
          </p:cNvSpPr>
          <p:nvPr>
            <p:ph type="title"/>
          </p:nvPr>
        </p:nvSpPr>
        <p:spPr/>
        <p:txBody>
          <a:bodyPr/>
          <a:lstStyle/>
          <a:p>
            <a:r>
              <a:rPr lang="en-US" dirty="0"/>
              <a:t>I </a:t>
            </a:r>
            <a:r>
              <a:rPr lang="en-US" dirty="0" err="1"/>
              <a:t>Thess</a:t>
            </a:r>
            <a:r>
              <a:rPr lang="en-US" dirty="0"/>
              <a:t> 2:17-3:13</a:t>
            </a:r>
          </a:p>
        </p:txBody>
      </p:sp>
      <p:sp>
        <p:nvSpPr>
          <p:cNvPr id="3" name="Content Placeholder 2">
            <a:extLst>
              <a:ext uri="{FF2B5EF4-FFF2-40B4-BE49-F238E27FC236}">
                <a16:creationId xmlns:a16="http://schemas.microsoft.com/office/drawing/2014/main" id="{F863F552-6A34-4883-A549-D34F22AA842B}"/>
              </a:ext>
            </a:extLst>
          </p:cNvPr>
          <p:cNvSpPr>
            <a:spLocks noGrp="1"/>
          </p:cNvSpPr>
          <p:nvPr>
            <p:ph idx="1"/>
          </p:nvPr>
        </p:nvSpPr>
        <p:spPr/>
        <p:txBody>
          <a:bodyPr>
            <a:normAutofit fontScale="85000" lnSpcReduction="10000"/>
          </a:bodyPr>
          <a:lstStyle/>
          <a:p>
            <a:r>
              <a:rPr lang="en-US" dirty="0"/>
              <a:t>Paul’s and Silas’s Deep Desire to Revisit the Thessalonians, but Satan’s Hindrance (2:17–20)</a:t>
            </a:r>
          </a:p>
          <a:p>
            <a:pPr lvl="1"/>
            <a:r>
              <a:rPr lang="en-US" dirty="0"/>
              <a:t>2:17e-f Made every possible effort to see you in person, with great desire</a:t>
            </a:r>
          </a:p>
          <a:p>
            <a:pPr lvl="2"/>
            <a:r>
              <a:rPr lang="en-US" dirty="0"/>
              <a:t>This strong statement is fortified with Paul’s use of “Every Possible”, “Make Every Effort”, and “With Great Design”.</a:t>
            </a:r>
          </a:p>
          <a:p>
            <a:pPr lvl="1"/>
            <a:r>
              <a:rPr lang="en-US" dirty="0"/>
              <a:t>2:18a-b And so we resolved to go to you, To be sure, I, Paul, more than once</a:t>
            </a:r>
          </a:p>
          <a:p>
            <a:pPr lvl="2"/>
            <a:r>
              <a:rPr lang="en-US" dirty="0"/>
              <a:t>Resolved is stronger than wished. Determination, a decision made</a:t>
            </a:r>
          </a:p>
          <a:p>
            <a:pPr lvl="2"/>
            <a:r>
              <a:rPr lang="en-US" dirty="0"/>
              <a:t>Paul made personal </a:t>
            </a:r>
            <a:r>
              <a:rPr lang="en-US" dirty="0" err="1"/>
              <a:t>attemps</a:t>
            </a:r>
            <a:endParaRPr lang="en-US" dirty="0"/>
          </a:p>
          <a:p>
            <a:pPr lvl="1"/>
            <a:r>
              <a:rPr lang="en-US" dirty="0"/>
              <a:t>2:18c And Satan blocked us</a:t>
            </a:r>
          </a:p>
          <a:p>
            <a:pPr lvl="2"/>
            <a:r>
              <a:rPr lang="en-US" dirty="0"/>
              <a:t>Paul reveals why their plan did not succeed: something “blocked” or “hindered” them.  - Satan not the Spirit hindered/blocked</a:t>
            </a:r>
          </a:p>
          <a:p>
            <a:pPr lvl="2"/>
            <a:r>
              <a:rPr lang="en-US" dirty="0"/>
              <a:t>In the Gospels and Revelation, “Satan” is a common name for the principal adversary of God. It is used ten times in Paul’s letters and in a Pauline speech in Acts 26:18. A messenger of Satan causes Paul’s thorn in the flesh (2 Cor 12:7). Satan is the cause of false teaching (2 Cor 11:14; 1 Tim 5:15) and temptation (1 Cor 7:5). He is the one who stands behind the Man of Sin (2 </a:t>
            </a:r>
            <a:r>
              <a:rPr lang="en-US" dirty="0" err="1"/>
              <a:t>Thess</a:t>
            </a:r>
            <a:r>
              <a:rPr lang="en-US" dirty="0"/>
              <a:t> 2:9). Paul uses “devil” eight times in his letters, more or less interchangeably with “Satan”; he uses the term “child of the devil” for Elymas in Acts 13:10.</a:t>
            </a:r>
          </a:p>
          <a:p>
            <a:pPr marL="914400" lvl="2" indent="0">
              <a:buNone/>
            </a:pPr>
            <a:endParaRPr lang="en-US" dirty="0"/>
          </a:p>
        </p:txBody>
      </p:sp>
    </p:spTree>
    <p:extLst>
      <p:ext uri="{BB962C8B-B14F-4D97-AF65-F5344CB8AC3E}">
        <p14:creationId xmlns:p14="http://schemas.microsoft.com/office/powerpoint/2010/main" val="9061646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5508D-C93F-4A18-B794-D58493FEBB70}"/>
              </a:ext>
            </a:extLst>
          </p:cNvPr>
          <p:cNvSpPr>
            <a:spLocks noGrp="1"/>
          </p:cNvSpPr>
          <p:nvPr>
            <p:ph type="title"/>
          </p:nvPr>
        </p:nvSpPr>
        <p:spPr/>
        <p:txBody>
          <a:bodyPr/>
          <a:lstStyle/>
          <a:p>
            <a:r>
              <a:rPr lang="en-US" dirty="0"/>
              <a:t>I </a:t>
            </a:r>
            <a:r>
              <a:rPr lang="en-US" dirty="0" err="1"/>
              <a:t>Thess</a:t>
            </a:r>
            <a:r>
              <a:rPr lang="en-US" dirty="0"/>
              <a:t> 2:17-3:13</a:t>
            </a:r>
          </a:p>
        </p:txBody>
      </p:sp>
      <p:sp>
        <p:nvSpPr>
          <p:cNvPr id="3" name="Content Placeholder 2">
            <a:extLst>
              <a:ext uri="{FF2B5EF4-FFF2-40B4-BE49-F238E27FC236}">
                <a16:creationId xmlns:a16="http://schemas.microsoft.com/office/drawing/2014/main" id="{F863F552-6A34-4883-A549-D34F22AA842B}"/>
              </a:ext>
            </a:extLst>
          </p:cNvPr>
          <p:cNvSpPr>
            <a:spLocks noGrp="1"/>
          </p:cNvSpPr>
          <p:nvPr>
            <p:ph idx="1"/>
          </p:nvPr>
        </p:nvSpPr>
        <p:spPr/>
        <p:txBody>
          <a:bodyPr>
            <a:normAutofit/>
          </a:bodyPr>
          <a:lstStyle/>
          <a:p>
            <a:r>
              <a:rPr lang="en-US" dirty="0"/>
              <a:t>Paul’s and Silas’s Deep Desire to Revisit the Thessalonians, but Satan’s Hindrance (2:17–20)</a:t>
            </a:r>
          </a:p>
          <a:p>
            <a:pPr lvl="1"/>
            <a:r>
              <a:rPr lang="en-US" dirty="0"/>
              <a:t>2:19a-d [We wanted to see you], because who gives us hope or joy, or who is a prize to boast of—if not you all</a:t>
            </a:r>
          </a:p>
          <a:p>
            <a:pPr lvl="2"/>
            <a:r>
              <a:rPr lang="en-US" dirty="0"/>
              <a:t>Prize (word common for Crown, Athletic Achievement) – Symbol of success</a:t>
            </a:r>
          </a:p>
          <a:p>
            <a:pPr lvl="2"/>
            <a:r>
              <a:rPr lang="en-US" dirty="0"/>
              <a:t>Boasting - legitimate glorying in God (Rom 15:17) or in what a person can do in God’s power (1 Cor 15:31)</a:t>
            </a:r>
          </a:p>
          <a:p>
            <a:pPr lvl="1"/>
            <a:r>
              <a:rPr lang="en-US" dirty="0"/>
              <a:t>2:19e In the presence of our Lord Jesus at his coming?</a:t>
            </a:r>
          </a:p>
          <a:p>
            <a:pPr lvl="2"/>
            <a:r>
              <a:rPr lang="en-US" dirty="0"/>
              <a:t>not simply a deliverance from God’s wrath (1:10), but positively a time of glory and rejoicing.</a:t>
            </a:r>
          </a:p>
          <a:p>
            <a:pPr lvl="2"/>
            <a:r>
              <a:rPr lang="en-US" dirty="0"/>
              <a:t>Is used of appearing before God or Christ, for example, at the judgment (Matt 25:32; 2 Cor 5:10)</a:t>
            </a:r>
          </a:p>
        </p:txBody>
      </p:sp>
    </p:spTree>
    <p:extLst>
      <p:ext uri="{BB962C8B-B14F-4D97-AF65-F5344CB8AC3E}">
        <p14:creationId xmlns:p14="http://schemas.microsoft.com/office/powerpoint/2010/main" val="4864528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5508D-C93F-4A18-B794-D58493FEBB70}"/>
              </a:ext>
            </a:extLst>
          </p:cNvPr>
          <p:cNvSpPr>
            <a:spLocks noGrp="1"/>
          </p:cNvSpPr>
          <p:nvPr>
            <p:ph type="title"/>
          </p:nvPr>
        </p:nvSpPr>
        <p:spPr/>
        <p:txBody>
          <a:bodyPr/>
          <a:lstStyle/>
          <a:p>
            <a:r>
              <a:rPr lang="en-US" dirty="0"/>
              <a:t>I </a:t>
            </a:r>
            <a:r>
              <a:rPr lang="en-US" dirty="0" err="1"/>
              <a:t>Thess</a:t>
            </a:r>
            <a:r>
              <a:rPr lang="en-US" dirty="0"/>
              <a:t> 2:17-3:13</a:t>
            </a:r>
          </a:p>
        </p:txBody>
      </p:sp>
      <p:sp>
        <p:nvSpPr>
          <p:cNvPr id="3" name="Content Placeholder 2">
            <a:extLst>
              <a:ext uri="{FF2B5EF4-FFF2-40B4-BE49-F238E27FC236}">
                <a16:creationId xmlns:a16="http://schemas.microsoft.com/office/drawing/2014/main" id="{F863F552-6A34-4883-A549-D34F22AA842B}"/>
              </a:ext>
            </a:extLst>
          </p:cNvPr>
          <p:cNvSpPr>
            <a:spLocks noGrp="1"/>
          </p:cNvSpPr>
          <p:nvPr>
            <p:ph idx="1"/>
          </p:nvPr>
        </p:nvSpPr>
        <p:spPr/>
        <p:txBody>
          <a:bodyPr>
            <a:normAutofit/>
          </a:bodyPr>
          <a:lstStyle/>
          <a:p>
            <a:r>
              <a:rPr lang="en-US" dirty="0"/>
              <a:t>Paul’s and Silas’s Deep Desire to Revisit the Thessalonians, but Satan’s Hindrance (2:17–20)</a:t>
            </a:r>
          </a:p>
          <a:p>
            <a:pPr lvl="1"/>
            <a:r>
              <a:rPr lang="en-US" dirty="0"/>
              <a:t>2:20 Yes, it is you all who bring us pride and joy</a:t>
            </a:r>
          </a:p>
          <a:p>
            <a:pPr lvl="2"/>
            <a:r>
              <a:rPr lang="en-US" dirty="0"/>
              <a:t>Paul affirms how they deeply value the disciples.</a:t>
            </a:r>
          </a:p>
          <a:p>
            <a:r>
              <a:rPr lang="en-US" dirty="0"/>
              <a:t>Timothy’s reconnaissance with the Thessalonian church (3:1–5)</a:t>
            </a:r>
          </a:p>
          <a:p>
            <a:pPr lvl="1"/>
            <a:r>
              <a:rPr lang="en-US" dirty="0"/>
              <a:t>3:1 And so, when we could stand it no longer, we determined to be left all alone in Athens (Paul and Silas)</a:t>
            </a:r>
          </a:p>
          <a:p>
            <a:pPr lvl="2"/>
            <a:r>
              <a:rPr lang="en-US" dirty="0"/>
              <a:t>In the face of a satanic impediment, the apostles did not complain, nor were they paralyzed. They made hard and pragmatic choices, “to be left all alone in Athens,” while Timothy went to do what was possible. – Acts leaves out this detail of Silas being alone with Paul</a:t>
            </a:r>
          </a:p>
          <a:p>
            <a:pPr lvl="2"/>
            <a:endParaRPr lang="en-US" dirty="0"/>
          </a:p>
        </p:txBody>
      </p:sp>
    </p:spTree>
    <p:extLst>
      <p:ext uri="{BB962C8B-B14F-4D97-AF65-F5344CB8AC3E}">
        <p14:creationId xmlns:p14="http://schemas.microsoft.com/office/powerpoint/2010/main" val="22138622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5508D-C93F-4A18-B794-D58493FEBB70}"/>
              </a:ext>
            </a:extLst>
          </p:cNvPr>
          <p:cNvSpPr>
            <a:spLocks noGrp="1"/>
          </p:cNvSpPr>
          <p:nvPr>
            <p:ph type="title"/>
          </p:nvPr>
        </p:nvSpPr>
        <p:spPr/>
        <p:txBody>
          <a:bodyPr/>
          <a:lstStyle/>
          <a:p>
            <a:r>
              <a:rPr lang="en-US" dirty="0"/>
              <a:t>I </a:t>
            </a:r>
            <a:r>
              <a:rPr lang="en-US" dirty="0" err="1"/>
              <a:t>Thess</a:t>
            </a:r>
            <a:r>
              <a:rPr lang="en-US" dirty="0"/>
              <a:t> 2:17-3:13</a:t>
            </a:r>
          </a:p>
        </p:txBody>
      </p:sp>
      <p:sp>
        <p:nvSpPr>
          <p:cNvPr id="3" name="Content Placeholder 2">
            <a:extLst>
              <a:ext uri="{FF2B5EF4-FFF2-40B4-BE49-F238E27FC236}">
                <a16:creationId xmlns:a16="http://schemas.microsoft.com/office/drawing/2014/main" id="{F863F552-6A34-4883-A549-D34F22AA842B}"/>
              </a:ext>
            </a:extLst>
          </p:cNvPr>
          <p:cNvSpPr>
            <a:spLocks noGrp="1"/>
          </p:cNvSpPr>
          <p:nvPr>
            <p:ph idx="1"/>
          </p:nvPr>
        </p:nvSpPr>
        <p:spPr/>
        <p:txBody>
          <a:bodyPr>
            <a:normAutofit/>
          </a:bodyPr>
          <a:lstStyle/>
          <a:p>
            <a:r>
              <a:rPr lang="en-US" dirty="0"/>
              <a:t>Timothy’s reconnaissance with the Thessalonian church (3:1–5)</a:t>
            </a:r>
          </a:p>
          <a:p>
            <a:pPr lvl="1"/>
            <a:r>
              <a:rPr lang="en-US" dirty="0"/>
              <a:t>3:2a-c And we sent Timothy, our brother and God’s coworker in the gospel of Christ</a:t>
            </a:r>
          </a:p>
          <a:p>
            <a:pPr lvl="2"/>
            <a:r>
              <a:rPr lang="en-US" dirty="0"/>
              <a:t>Timothy is not only their “brother” but also “God’s coworker” in the gospel.</a:t>
            </a:r>
          </a:p>
          <a:p>
            <a:pPr lvl="1"/>
            <a:r>
              <a:rPr lang="en-US" dirty="0"/>
              <a:t>3:2d-f To strengthen you and encourage you for the sake of your faith</a:t>
            </a:r>
          </a:p>
          <a:p>
            <a:pPr lvl="2"/>
            <a:r>
              <a:rPr lang="en-US" dirty="0"/>
              <a:t>The disciples are doing well, and the apostles want them to grow even more. Timothy will “encourage” “for the sake of your faith.”</a:t>
            </a:r>
          </a:p>
          <a:p>
            <a:pPr lvl="2"/>
            <a:r>
              <a:rPr lang="en-US" dirty="0"/>
              <a:t>“Faith” is their active trust in God as tested by hard circumstances. Through Timothy’s work, the Thessalonians will have a stronger confidence in the Lord.</a:t>
            </a:r>
          </a:p>
        </p:txBody>
      </p:sp>
    </p:spTree>
    <p:extLst>
      <p:ext uri="{BB962C8B-B14F-4D97-AF65-F5344CB8AC3E}">
        <p14:creationId xmlns:p14="http://schemas.microsoft.com/office/powerpoint/2010/main" val="9601592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5508D-C93F-4A18-B794-D58493FEBB70}"/>
              </a:ext>
            </a:extLst>
          </p:cNvPr>
          <p:cNvSpPr>
            <a:spLocks noGrp="1"/>
          </p:cNvSpPr>
          <p:nvPr>
            <p:ph type="title"/>
          </p:nvPr>
        </p:nvSpPr>
        <p:spPr/>
        <p:txBody>
          <a:bodyPr/>
          <a:lstStyle/>
          <a:p>
            <a:r>
              <a:rPr lang="en-US" dirty="0"/>
              <a:t>I </a:t>
            </a:r>
            <a:r>
              <a:rPr lang="en-US" dirty="0" err="1"/>
              <a:t>Thess</a:t>
            </a:r>
            <a:r>
              <a:rPr lang="en-US" dirty="0"/>
              <a:t> 2:17-3:13</a:t>
            </a:r>
          </a:p>
        </p:txBody>
      </p:sp>
      <p:sp>
        <p:nvSpPr>
          <p:cNvPr id="3" name="Content Placeholder 2">
            <a:extLst>
              <a:ext uri="{FF2B5EF4-FFF2-40B4-BE49-F238E27FC236}">
                <a16:creationId xmlns:a16="http://schemas.microsoft.com/office/drawing/2014/main" id="{F863F552-6A34-4883-A549-D34F22AA842B}"/>
              </a:ext>
            </a:extLst>
          </p:cNvPr>
          <p:cNvSpPr>
            <a:spLocks noGrp="1"/>
          </p:cNvSpPr>
          <p:nvPr>
            <p:ph idx="1"/>
          </p:nvPr>
        </p:nvSpPr>
        <p:spPr/>
        <p:txBody>
          <a:bodyPr>
            <a:normAutofit/>
          </a:bodyPr>
          <a:lstStyle/>
          <a:p>
            <a:r>
              <a:rPr lang="en-US" dirty="0"/>
              <a:t>Timothy’s reconnaissance with the Thessalonian church (3:1–5)</a:t>
            </a:r>
          </a:p>
          <a:p>
            <a:pPr lvl="1"/>
            <a:r>
              <a:rPr lang="en-US" dirty="0"/>
              <a:t>3:3a Lest in some way you had been shaken by these afflictions</a:t>
            </a:r>
          </a:p>
          <a:p>
            <a:pPr lvl="2"/>
            <a:r>
              <a:rPr lang="en-US" dirty="0"/>
              <a:t>They thought that the church might have suffered real damage during the time of the satanic blockade. Possibly introduced doubts as to apostolic integrity</a:t>
            </a:r>
          </a:p>
          <a:p>
            <a:pPr lvl="1"/>
            <a:r>
              <a:rPr lang="en-US" dirty="0"/>
              <a:t>3:3b–4b And in fact, you yourselves know that we were destined for this very thing, because even when we were with you, we told you that we would be put through [such] afflictions</a:t>
            </a:r>
          </a:p>
          <a:p>
            <a:pPr lvl="2"/>
            <a:r>
              <a:rPr lang="en-US" dirty="0"/>
              <a:t>Thessalonians not only that tribulation was </a:t>
            </a:r>
            <a:r>
              <a:rPr lang="en-US" dirty="0" err="1"/>
              <a:t>apossibility</a:t>
            </a:r>
            <a:r>
              <a:rPr lang="en-US" dirty="0"/>
              <a:t>, but that it was the Christian’s destiny.</a:t>
            </a:r>
          </a:p>
        </p:txBody>
      </p:sp>
    </p:spTree>
    <p:extLst>
      <p:ext uri="{BB962C8B-B14F-4D97-AF65-F5344CB8AC3E}">
        <p14:creationId xmlns:p14="http://schemas.microsoft.com/office/powerpoint/2010/main" val="25348616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5508D-C93F-4A18-B794-D58493FEBB70}"/>
              </a:ext>
            </a:extLst>
          </p:cNvPr>
          <p:cNvSpPr>
            <a:spLocks noGrp="1"/>
          </p:cNvSpPr>
          <p:nvPr>
            <p:ph type="title"/>
          </p:nvPr>
        </p:nvSpPr>
        <p:spPr/>
        <p:txBody>
          <a:bodyPr/>
          <a:lstStyle/>
          <a:p>
            <a:r>
              <a:rPr lang="en-US" dirty="0"/>
              <a:t>I </a:t>
            </a:r>
            <a:r>
              <a:rPr lang="en-US" dirty="0" err="1"/>
              <a:t>Thess</a:t>
            </a:r>
            <a:r>
              <a:rPr lang="en-US" dirty="0"/>
              <a:t> 2:17-3:13</a:t>
            </a:r>
          </a:p>
        </p:txBody>
      </p:sp>
      <p:sp>
        <p:nvSpPr>
          <p:cNvPr id="3" name="Content Placeholder 2">
            <a:extLst>
              <a:ext uri="{FF2B5EF4-FFF2-40B4-BE49-F238E27FC236}">
                <a16:creationId xmlns:a16="http://schemas.microsoft.com/office/drawing/2014/main" id="{F863F552-6A34-4883-A549-D34F22AA842B}"/>
              </a:ext>
            </a:extLst>
          </p:cNvPr>
          <p:cNvSpPr>
            <a:spLocks noGrp="1"/>
          </p:cNvSpPr>
          <p:nvPr>
            <p:ph idx="1"/>
          </p:nvPr>
        </p:nvSpPr>
        <p:spPr/>
        <p:txBody>
          <a:bodyPr>
            <a:normAutofit/>
          </a:bodyPr>
          <a:lstStyle/>
          <a:p>
            <a:r>
              <a:rPr lang="en-US" dirty="0"/>
              <a:t>Timothy’s reconnaissance with the Thessalonian church (3:1–5)</a:t>
            </a:r>
          </a:p>
          <a:p>
            <a:pPr lvl="1"/>
            <a:r>
              <a:rPr lang="en-US" dirty="0"/>
              <a:t>3:4c-d Just as it took place, as you know</a:t>
            </a:r>
          </a:p>
          <a:p>
            <a:pPr lvl="2"/>
            <a:r>
              <a:rPr lang="en-US" dirty="0"/>
              <a:t>You saw us experience tribulation, you became imitators of us, we foretold tribulations for you, they came about, you know this full well, I’m telling you that you know this, and now we’re all aware of what is going on.</a:t>
            </a:r>
          </a:p>
          <a:p>
            <a:pPr lvl="1"/>
            <a:r>
              <a:rPr lang="en-US" dirty="0"/>
              <a:t>3:5a-b And so, when I could stand it no longer, I sent to find out about your faith</a:t>
            </a:r>
          </a:p>
          <a:p>
            <a:pPr lvl="2"/>
            <a:r>
              <a:rPr lang="en-US" dirty="0"/>
              <a:t>“and so, when we could stand it no longer …we sent Timothy” (3:1–2)</a:t>
            </a:r>
          </a:p>
          <a:p>
            <a:pPr lvl="1"/>
            <a:r>
              <a:rPr lang="en-US" dirty="0"/>
              <a:t>3:5c-d Wondering whether the tempter had perhaps tempted you and our labor had been in vain</a:t>
            </a:r>
          </a:p>
          <a:p>
            <a:pPr lvl="2"/>
            <a:r>
              <a:rPr lang="en-US" dirty="0"/>
              <a:t>They wondered whether, as a result of that temptation (from Satan), their apostolic labor might have come to nothing.</a:t>
            </a:r>
          </a:p>
        </p:txBody>
      </p:sp>
    </p:spTree>
    <p:extLst>
      <p:ext uri="{BB962C8B-B14F-4D97-AF65-F5344CB8AC3E}">
        <p14:creationId xmlns:p14="http://schemas.microsoft.com/office/powerpoint/2010/main" val="40547419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5508D-C93F-4A18-B794-D58493FEBB70}"/>
              </a:ext>
            </a:extLst>
          </p:cNvPr>
          <p:cNvSpPr>
            <a:spLocks noGrp="1"/>
          </p:cNvSpPr>
          <p:nvPr>
            <p:ph type="title"/>
          </p:nvPr>
        </p:nvSpPr>
        <p:spPr/>
        <p:txBody>
          <a:bodyPr/>
          <a:lstStyle/>
          <a:p>
            <a:r>
              <a:rPr lang="en-US" dirty="0"/>
              <a:t>I </a:t>
            </a:r>
            <a:r>
              <a:rPr lang="en-US" dirty="0" err="1"/>
              <a:t>Thess</a:t>
            </a:r>
            <a:r>
              <a:rPr lang="en-US" dirty="0"/>
              <a:t> 2:17-3:13</a:t>
            </a:r>
          </a:p>
        </p:txBody>
      </p:sp>
      <p:sp>
        <p:nvSpPr>
          <p:cNvPr id="3" name="Content Placeholder 2">
            <a:extLst>
              <a:ext uri="{FF2B5EF4-FFF2-40B4-BE49-F238E27FC236}">
                <a16:creationId xmlns:a16="http://schemas.microsoft.com/office/drawing/2014/main" id="{F863F552-6A34-4883-A549-D34F22AA842B}"/>
              </a:ext>
            </a:extLst>
          </p:cNvPr>
          <p:cNvSpPr>
            <a:spLocks noGrp="1"/>
          </p:cNvSpPr>
          <p:nvPr>
            <p:ph idx="1"/>
          </p:nvPr>
        </p:nvSpPr>
        <p:spPr>
          <a:xfrm>
            <a:off x="182878" y="1845425"/>
            <a:ext cx="8778242" cy="4854633"/>
          </a:xfrm>
        </p:spPr>
        <p:txBody>
          <a:bodyPr>
            <a:normAutofit fontScale="92500" lnSpcReduction="20000"/>
          </a:bodyPr>
          <a:lstStyle/>
          <a:p>
            <a:r>
              <a:rPr lang="en-US" dirty="0"/>
              <a:t>Timothy’s return (3:6a) </a:t>
            </a:r>
          </a:p>
          <a:p>
            <a:pPr lvl="1"/>
            <a:r>
              <a:rPr lang="en-US" dirty="0"/>
              <a:t>3:6a But just now Timothy has come to us from you</a:t>
            </a:r>
          </a:p>
          <a:p>
            <a:pPr lvl="2"/>
            <a:r>
              <a:rPr lang="en-US" dirty="0"/>
              <a:t>Everything hinged on Timothy’s arrival in Corinth and the news he brought.</a:t>
            </a:r>
          </a:p>
          <a:p>
            <a:r>
              <a:rPr lang="en-US" dirty="0"/>
              <a:t>Timothy’s joyfully conveying information about the Thessalonian church (3:6b–10) </a:t>
            </a:r>
          </a:p>
          <a:p>
            <a:pPr lvl="1"/>
            <a:r>
              <a:rPr lang="en-US" dirty="0"/>
              <a:t>3:6b-d And has announced the good news of your faith and your love</a:t>
            </a:r>
          </a:p>
          <a:p>
            <a:pPr lvl="2"/>
            <a:r>
              <a:rPr lang="en-US" dirty="0"/>
              <a:t>Timothy is reporting the information that Paul assumes at the beginning of the letter, that the Thessalonians are still there and that they have faith and love</a:t>
            </a:r>
          </a:p>
          <a:p>
            <a:pPr lvl="1"/>
            <a:r>
              <a:rPr lang="en-US" dirty="0"/>
              <a:t>3:6e-g And that you maintain a good memory of us at all times And that you long to see us just as we also long to see you</a:t>
            </a:r>
          </a:p>
          <a:p>
            <a:pPr lvl="2"/>
            <a:r>
              <a:rPr lang="en-US" dirty="0"/>
              <a:t>It refers to maintaining and practicing a teacher’s model or pattern by the disciple</a:t>
            </a:r>
          </a:p>
          <a:p>
            <a:pPr lvl="2"/>
            <a:r>
              <a:rPr lang="en-US" dirty="0"/>
              <a:t>Timothy has disclosed that the friendship between apostles and Thessalonians is a mutual one</a:t>
            </a:r>
          </a:p>
        </p:txBody>
      </p:sp>
    </p:spTree>
    <p:extLst>
      <p:ext uri="{BB962C8B-B14F-4D97-AF65-F5344CB8AC3E}">
        <p14:creationId xmlns:p14="http://schemas.microsoft.com/office/powerpoint/2010/main" val="35452088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5508D-C93F-4A18-B794-D58493FEBB70}"/>
              </a:ext>
            </a:extLst>
          </p:cNvPr>
          <p:cNvSpPr>
            <a:spLocks noGrp="1"/>
          </p:cNvSpPr>
          <p:nvPr>
            <p:ph type="title"/>
          </p:nvPr>
        </p:nvSpPr>
        <p:spPr/>
        <p:txBody>
          <a:bodyPr/>
          <a:lstStyle/>
          <a:p>
            <a:r>
              <a:rPr lang="en-US" dirty="0"/>
              <a:t>I </a:t>
            </a:r>
            <a:r>
              <a:rPr lang="en-US" dirty="0" err="1"/>
              <a:t>Thess</a:t>
            </a:r>
            <a:r>
              <a:rPr lang="en-US" dirty="0"/>
              <a:t> 2:17-3:13</a:t>
            </a:r>
          </a:p>
        </p:txBody>
      </p:sp>
      <p:sp>
        <p:nvSpPr>
          <p:cNvPr id="3" name="Content Placeholder 2">
            <a:extLst>
              <a:ext uri="{FF2B5EF4-FFF2-40B4-BE49-F238E27FC236}">
                <a16:creationId xmlns:a16="http://schemas.microsoft.com/office/drawing/2014/main" id="{F863F552-6A34-4883-A549-D34F22AA842B}"/>
              </a:ext>
            </a:extLst>
          </p:cNvPr>
          <p:cNvSpPr>
            <a:spLocks noGrp="1"/>
          </p:cNvSpPr>
          <p:nvPr>
            <p:ph idx="1"/>
          </p:nvPr>
        </p:nvSpPr>
        <p:spPr>
          <a:xfrm>
            <a:off x="182878" y="1845425"/>
            <a:ext cx="8778242" cy="4854633"/>
          </a:xfrm>
        </p:spPr>
        <p:txBody>
          <a:bodyPr>
            <a:normAutofit/>
          </a:bodyPr>
          <a:lstStyle/>
          <a:p>
            <a:r>
              <a:rPr lang="en-US" dirty="0"/>
              <a:t>Timothy’s joyfully conveying information about the Thessalonian church (3:6b–10) </a:t>
            </a:r>
          </a:p>
          <a:p>
            <a:pPr lvl="1"/>
            <a:r>
              <a:rPr lang="en-US" dirty="0"/>
              <a:t>3:7 And in that way we are encouraged about you, brothers and sisters, in the middle of our affliction and distress, because of your faith</a:t>
            </a:r>
          </a:p>
          <a:p>
            <a:pPr lvl="2"/>
            <a:r>
              <a:rPr lang="en-US" dirty="0"/>
              <a:t>The fact of apostolic suffering was a pattern for all Christian tribulation: you saw us suffer, now you suffer, and we too are continuing to suffer.</a:t>
            </a:r>
          </a:p>
          <a:p>
            <a:pPr lvl="2"/>
            <a:r>
              <a:rPr lang="en-US" dirty="0"/>
              <a:t>Regardless, it is “because of your faith” that Paul and Silas have received encouragement.</a:t>
            </a:r>
          </a:p>
          <a:p>
            <a:pPr lvl="1"/>
            <a:r>
              <a:rPr lang="en-US" dirty="0"/>
              <a:t>3:8 That’s because, now we are alive if you stand firm in the Lord!</a:t>
            </a:r>
          </a:p>
          <a:p>
            <a:pPr lvl="2"/>
            <a:r>
              <a:rPr lang="en-US" dirty="0"/>
              <a:t>For them to “live” is not physical life, but a life of joy.</a:t>
            </a:r>
          </a:p>
        </p:txBody>
      </p:sp>
    </p:spTree>
    <p:extLst>
      <p:ext uri="{BB962C8B-B14F-4D97-AF65-F5344CB8AC3E}">
        <p14:creationId xmlns:p14="http://schemas.microsoft.com/office/powerpoint/2010/main" val="27736028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5508D-C93F-4A18-B794-D58493FEBB70}"/>
              </a:ext>
            </a:extLst>
          </p:cNvPr>
          <p:cNvSpPr>
            <a:spLocks noGrp="1"/>
          </p:cNvSpPr>
          <p:nvPr>
            <p:ph type="title"/>
          </p:nvPr>
        </p:nvSpPr>
        <p:spPr/>
        <p:txBody>
          <a:bodyPr/>
          <a:lstStyle/>
          <a:p>
            <a:r>
              <a:rPr lang="en-US" dirty="0"/>
              <a:t>I </a:t>
            </a:r>
            <a:r>
              <a:rPr lang="en-US" dirty="0" err="1"/>
              <a:t>Thess</a:t>
            </a:r>
            <a:r>
              <a:rPr lang="en-US" dirty="0"/>
              <a:t> 2:17-3:13</a:t>
            </a:r>
          </a:p>
        </p:txBody>
      </p:sp>
      <p:sp>
        <p:nvSpPr>
          <p:cNvPr id="3" name="Content Placeholder 2">
            <a:extLst>
              <a:ext uri="{FF2B5EF4-FFF2-40B4-BE49-F238E27FC236}">
                <a16:creationId xmlns:a16="http://schemas.microsoft.com/office/drawing/2014/main" id="{F863F552-6A34-4883-A549-D34F22AA842B}"/>
              </a:ext>
            </a:extLst>
          </p:cNvPr>
          <p:cNvSpPr>
            <a:spLocks noGrp="1"/>
          </p:cNvSpPr>
          <p:nvPr>
            <p:ph idx="1"/>
          </p:nvPr>
        </p:nvSpPr>
        <p:spPr>
          <a:xfrm>
            <a:off x="182878" y="1845425"/>
            <a:ext cx="8778242" cy="4854633"/>
          </a:xfrm>
        </p:spPr>
        <p:txBody>
          <a:bodyPr>
            <a:normAutofit/>
          </a:bodyPr>
          <a:lstStyle/>
          <a:p>
            <a:r>
              <a:rPr lang="en-US" dirty="0"/>
              <a:t>Timothy’s joyfully conveying information about the Thessalonian church (3:6b–10) </a:t>
            </a:r>
          </a:p>
          <a:p>
            <a:pPr lvl="1"/>
            <a:r>
              <a:rPr lang="en-US" dirty="0"/>
              <a:t>3:9 What kind of thanksgiving can we repay God concerning you because of all the joy with which we rejoice on account of you before our God?</a:t>
            </a:r>
          </a:p>
          <a:p>
            <a:pPr lvl="2"/>
            <a:r>
              <a:rPr lang="en-US" dirty="0"/>
              <a:t>Certainly, he and Silas give thanks to God, but what kind of thanksgiving could possibly be sufficient?</a:t>
            </a:r>
          </a:p>
          <a:p>
            <a:pPr lvl="1"/>
            <a:r>
              <a:rPr lang="en-US" dirty="0"/>
              <a:t>3:10 Unreservedly, night and day we are asking [God] to be able to see you in person And to put in order any things that are lacking in your faith</a:t>
            </a:r>
          </a:p>
          <a:p>
            <a:pPr lvl="2"/>
            <a:r>
              <a:rPr lang="en-US" dirty="0"/>
              <a:t>Thus the solution is not to rebuke Satan or to calculate boundaries of a territorial spirit, but to go directly to God and ask him to alter circumstances.</a:t>
            </a:r>
          </a:p>
          <a:p>
            <a:pPr lvl="2"/>
            <a:r>
              <a:rPr lang="en-US" dirty="0"/>
              <a:t>“to fix up any deficiencies” in the practice of doctrine</a:t>
            </a:r>
          </a:p>
        </p:txBody>
      </p:sp>
    </p:spTree>
    <p:extLst>
      <p:ext uri="{BB962C8B-B14F-4D97-AF65-F5344CB8AC3E}">
        <p14:creationId xmlns:p14="http://schemas.microsoft.com/office/powerpoint/2010/main" val="19958138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5508D-C93F-4A18-B794-D58493FEBB70}"/>
              </a:ext>
            </a:extLst>
          </p:cNvPr>
          <p:cNvSpPr>
            <a:spLocks noGrp="1"/>
          </p:cNvSpPr>
          <p:nvPr>
            <p:ph type="title"/>
          </p:nvPr>
        </p:nvSpPr>
        <p:spPr/>
        <p:txBody>
          <a:bodyPr/>
          <a:lstStyle/>
          <a:p>
            <a:r>
              <a:rPr lang="en-US" dirty="0"/>
              <a:t>I </a:t>
            </a:r>
            <a:r>
              <a:rPr lang="en-US" dirty="0" err="1"/>
              <a:t>Thess</a:t>
            </a:r>
            <a:r>
              <a:rPr lang="en-US" dirty="0"/>
              <a:t> 2:17-3:13</a:t>
            </a:r>
          </a:p>
        </p:txBody>
      </p:sp>
      <p:sp>
        <p:nvSpPr>
          <p:cNvPr id="3" name="Content Placeholder 2">
            <a:extLst>
              <a:ext uri="{FF2B5EF4-FFF2-40B4-BE49-F238E27FC236}">
                <a16:creationId xmlns:a16="http://schemas.microsoft.com/office/drawing/2014/main" id="{F863F552-6A34-4883-A549-D34F22AA842B}"/>
              </a:ext>
            </a:extLst>
          </p:cNvPr>
          <p:cNvSpPr>
            <a:spLocks noGrp="1"/>
          </p:cNvSpPr>
          <p:nvPr>
            <p:ph idx="1"/>
          </p:nvPr>
        </p:nvSpPr>
        <p:spPr/>
        <p:txBody>
          <a:bodyPr>
            <a:normAutofit fontScale="92500"/>
          </a:bodyPr>
          <a:lstStyle/>
          <a:p>
            <a:r>
              <a:rPr lang="en-US" dirty="0"/>
              <a:t>To be able to visit them (3:11) </a:t>
            </a:r>
          </a:p>
          <a:p>
            <a:pPr lvl="1"/>
            <a:r>
              <a:rPr lang="en-US" dirty="0"/>
              <a:t>3:11 Now may our God and Father himself and our Lord Jesus Direct our steps to you</a:t>
            </a:r>
          </a:p>
          <a:p>
            <a:pPr lvl="2"/>
            <a:r>
              <a:rPr lang="en-US" dirty="0"/>
              <a:t>Seems to be directing prayer and purposely teaching prayer is to God the Father and the Lord Jesus </a:t>
            </a:r>
          </a:p>
          <a:p>
            <a:pPr lvl="2"/>
            <a:r>
              <a:rPr lang="en-US" dirty="0"/>
              <a:t>The Lord of the angelic hosts can break the satanic blockade whenever it pleases him so to do. This is a prayer for God to give them “safe passage” back to them</a:t>
            </a:r>
          </a:p>
          <a:p>
            <a:r>
              <a:rPr lang="en-US" dirty="0"/>
              <a:t>That the Thessalonians’ love may continue to grow (3:12) </a:t>
            </a:r>
          </a:p>
          <a:p>
            <a:pPr lvl="1"/>
            <a:r>
              <a:rPr lang="en-US" dirty="0"/>
              <a:t>3:12a And may the Lord make you to increase and abound</a:t>
            </a:r>
          </a:p>
          <a:p>
            <a:pPr lvl="2"/>
            <a:r>
              <a:rPr lang="en-US" dirty="0"/>
              <a:t>“Increase” is used of the abounding of Christian virtue in 2 </a:t>
            </a:r>
            <a:r>
              <a:rPr lang="en-US" dirty="0" err="1"/>
              <a:t>Thess</a:t>
            </a:r>
            <a:r>
              <a:rPr lang="en-US" dirty="0"/>
              <a:t> 1:3 and 2 Pet 1:8. Paul uses the language of “abounding” or “thriving” here and in 1 </a:t>
            </a:r>
            <a:r>
              <a:rPr lang="en-US" dirty="0" err="1"/>
              <a:t>Thess</a:t>
            </a:r>
            <a:r>
              <a:rPr lang="en-US" dirty="0"/>
              <a:t> 4:1, 10 to affirm that the disciples are on the right path and to pray for or encourage further growth. As prayer was pivotal in bringing about their conversion, so it is in their growth.</a:t>
            </a:r>
          </a:p>
        </p:txBody>
      </p:sp>
    </p:spTree>
    <p:extLst>
      <p:ext uri="{BB962C8B-B14F-4D97-AF65-F5344CB8AC3E}">
        <p14:creationId xmlns:p14="http://schemas.microsoft.com/office/powerpoint/2010/main" val="40170434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5508D-C93F-4A18-B794-D58493FEBB70}"/>
              </a:ext>
            </a:extLst>
          </p:cNvPr>
          <p:cNvSpPr>
            <a:spLocks noGrp="1"/>
          </p:cNvSpPr>
          <p:nvPr>
            <p:ph type="title"/>
          </p:nvPr>
        </p:nvSpPr>
        <p:spPr/>
        <p:txBody>
          <a:bodyPr/>
          <a:lstStyle/>
          <a:p>
            <a:r>
              <a:rPr lang="en-US" dirty="0"/>
              <a:t>I </a:t>
            </a:r>
            <a:r>
              <a:rPr lang="en-US" dirty="0" err="1"/>
              <a:t>Thess</a:t>
            </a:r>
            <a:r>
              <a:rPr lang="en-US" dirty="0"/>
              <a:t> 2:17-3:13</a:t>
            </a:r>
          </a:p>
        </p:txBody>
      </p:sp>
      <p:sp>
        <p:nvSpPr>
          <p:cNvPr id="3" name="Content Placeholder 2">
            <a:extLst>
              <a:ext uri="{FF2B5EF4-FFF2-40B4-BE49-F238E27FC236}">
                <a16:creationId xmlns:a16="http://schemas.microsoft.com/office/drawing/2014/main" id="{F863F552-6A34-4883-A549-D34F22AA842B}"/>
              </a:ext>
            </a:extLst>
          </p:cNvPr>
          <p:cNvSpPr>
            <a:spLocks noGrp="1"/>
          </p:cNvSpPr>
          <p:nvPr>
            <p:ph idx="1"/>
          </p:nvPr>
        </p:nvSpPr>
        <p:spPr/>
        <p:txBody>
          <a:bodyPr>
            <a:normAutofit lnSpcReduction="10000"/>
          </a:bodyPr>
          <a:lstStyle/>
          <a:p>
            <a:r>
              <a:rPr lang="en-US" dirty="0"/>
              <a:t>That the Thessalonians’ love may continue to grow (3:12)</a:t>
            </a:r>
          </a:p>
          <a:p>
            <a:pPr lvl="1"/>
            <a:r>
              <a:rPr lang="en-US" dirty="0"/>
              <a:t>3:12b-d In love for one another and for all people Just as our love does for you</a:t>
            </a:r>
          </a:p>
          <a:p>
            <a:pPr lvl="2"/>
            <a:r>
              <a:rPr lang="en-US" dirty="0"/>
              <a:t>“One another” is the language used in a broad set of reciprocal actions within the Christian community. </a:t>
            </a:r>
          </a:p>
          <a:p>
            <a:pPr lvl="2"/>
            <a:r>
              <a:rPr lang="en-US" dirty="0"/>
              <a:t>“And for all people” could refer to Christians of other communities (but a better rendering is a reference to love they have for “the whole human race”</a:t>
            </a:r>
          </a:p>
          <a:p>
            <a:r>
              <a:rPr lang="en-US" dirty="0"/>
              <a:t>That they may be ready for Christ’s coming (3:13)</a:t>
            </a:r>
          </a:p>
          <a:p>
            <a:pPr lvl="1"/>
            <a:r>
              <a:rPr lang="en-US" dirty="0"/>
              <a:t>3:13a-b So that your entire person be made strong in blamelessness, [that is] with regard to holiness</a:t>
            </a:r>
          </a:p>
          <a:p>
            <a:pPr lvl="2"/>
            <a:r>
              <a:rPr lang="en-US" dirty="0"/>
              <a:t>Paul prays at the end of the letter for this very point, that they will be (perfectly)holy and ready at Christ’s return</a:t>
            </a:r>
          </a:p>
        </p:txBody>
      </p:sp>
    </p:spTree>
    <p:extLst>
      <p:ext uri="{BB962C8B-B14F-4D97-AF65-F5344CB8AC3E}">
        <p14:creationId xmlns:p14="http://schemas.microsoft.com/office/powerpoint/2010/main" val="32081356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5508D-C93F-4A18-B794-D58493FEBB70}"/>
              </a:ext>
            </a:extLst>
          </p:cNvPr>
          <p:cNvSpPr>
            <a:spLocks noGrp="1"/>
          </p:cNvSpPr>
          <p:nvPr>
            <p:ph type="title"/>
          </p:nvPr>
        </p:nvSpPr>
        <p:spPr/>
        <p:txBody>
          <a:bodyPr/>
          <a:lstStyle/>
          <a:p>
            <a:r>
              <a:rPr lang="en-US" dirty="0"/>
              <a:t>I </a:t>
            </a:r>
            <a:r>
              <a:rPr lang="en-US" dirty="0" err="1"/>
              <a:t>Thess</a:t>
            </a:r>
            <a:r>
              <a:rPr lang="en-US" dirty="0"/>
              <a:t> 2:17-3:13</a:t>
            </a:r>
          </a:p>
        </p:txBody>
      </p:sp>
      <p:sp>
        <p:nvSpPr>
          <p:cNvPr id="3" name="Content Placeholder 2">
            <a:extLst>
              <a:ext uri="{FF2B5EF4-FFF2-40B4-BE49-F238E27FC236}">
                <a16:creationId xmlns:a16="http://schemas.microsoft.com/office/drawing/2014/main" id="{F863F552-6A34-4883-A549-D34F22AA842B}"/>
              </a:ext>
            </a:extLst>
          </p:cNvPr>
          <p:cNvSpPr>
            <a:spLocks noGrp="1"/>
          </p:cNvSpPr>
          <p:nvPr>
            <p:ph idx="1"/>
          </p:nvPr>
        </p:nvSpPr>
        <p:spPr/>
        <p:txBody>
          <a:bodyPr>
            <a:normAutofit/>
          </a:bodyPr>
          <a:lstStyle/>
          <a:p>
            <a:r>
              <a:rPr lang="en-US" dirty="0"/>
              <a:t>That they may be ready for Christ’s coming (3:13)</a:t>
            </a:r>
          </a:p>
          <a:p>
            <a:pPr lvl="1"/>
            <a:r>
              <a:rPr lang="en-US" dirty="0"/>
              <a:t>3:13c-e Before our God and Father, at the coming of our Lord Jesus With all his holy [angels].Amen</a:t>
            </a:r>
          </a:p>
          <a:p>
            <a:pPr lvl="2"/>
            <a:r>
              <a:rPr lang="en-US" dirty="0"/>
              <a:t>The saints will stand before “our God and Father” in the coming of Jesus.</a:t>
            </a:r>
          </a:p>
          <a:p>
            <a:pPr lvl="2"/>
            <a:r>
              <a:rPr lang="en-US" dirty="0"/>
              <a:t>Jesus does not simply gather the saints to the Father; he embodies God’s presence by his own person.</a:t>
            </a:r>
          </a:p>
          <a:p>
            <a:pPr lvl="2"/>
            <a:endParaRPr lang="en-US" dirty="0"/>
          </a:p>
        </p:txBody>
      </p:sp>
    </p:spTree>
    <p:extLst>
      <p:ext uri="{BB962C8B-B14F-4D97-AF65-F5344CB8AC3E}">
        <p14:creationId xmlns:p14="http://schemas.microsoft.com/office/powerpoint/2010/main" val="1946830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5508D-C93F-4A18-B794-D58493FEBB70}"/>
              </a:ext>
            </a:extLst>
          </p:cNvPr>
          <p:cNvSpPr>
            <a:spLocks noGrp="1"/>
          </p:cNvSpPr>
          <p:nvPr>
            <p:ph type="title"/>
          </p:nvPr>
        </p:nvSpPr>
        <p:spPr/>
        <p:txBody>
          <a:bodyPr/>
          <a:lstStyle/>
          <a:p>
            <a:r>
              <a:rPr lang="en-US" dirty="0"/>
              <a:t>I </a:t>
            </a:r>
            <a:r>
              <a:rPr lang="en-US" dirty="0" err="1"/>
              <a:t>Thess</a:t>
            </a:r>
            <a:r>
              <a:rPr lang="en-US" dirty="0"/>
              <a:t> 4:1-12</a:t>
            </a:r>
          </a:p>
        </p:txBody>
      </p:sp>
      <p:sp>
        <p:nvSpPr>
          <p:cNvPr id="3" name="Content Placeholder 2">
            <a:extLst>
              <a:ext uri="{FF2B5EF4-FFF2-40B4-BE49-F238E27FC236}">
                <a16:creationId xmlns:a16="http://schemas.microsoft.com/office/drawing/2014/main" id="{F863F552-6A34-4883-A549-D34F22AA842B}"/>
              </a:ext>
            </a:extLst>
          </p:cNvPr>
          <p:cNvSpPr>
            <a:spLocks noGrp="1"/>
          </p:cNvSpPr>
          <p:nvPr>
            <p:ph idx="1"/>
          </p:nvPr>
        </p:nvSpPr>
        <p:spPr/>
        <p:txBody>
          <a:bodyPr>
            <a:normAutofit fontScale="92500" lnSpcReduction="20000"/>
          </a:bodyPr>
          <a:lstStyle/>
          <a:p>
            <a:r>
              <a:rPr lang="en-US" dirty="0"/>
              <a:t>The Thessalonians Should Continue to Thrive in the Gospel Ethic (4:1–2).</a:t>
            </a:r>
          </a:p>
          <a:p>
            <a:pPr lvl="1"/>
            <a:r>
              <a:rPr lang="en-US" dirty="0"/>
              <a:t>4:1a-b Beyond that, brothers and sisters, we urge and entreat you in the Lord Jesus</a:t>
            </a:r>
          </a:p>
          <a:p>
            <a:pPr lvl="2"/>
            <a:r>
              <a:rPr lang="en-US" dirty="0"/>
              <a:t>He shows in concrete detail what it means for the Thessalonians to be holy and loving in their behavior.</a:t>
            </a:r>
          </a:p>
          <a:p>
            <a:pPr lvl="2"/>
            <a:r>
              <a:rPr lang="en-US" dirty="0"/>
              <a:t>“beyond what I have already written.” When read aloud in the congregation, it would Urge or Entreat the attention of hearers for a new section of teaching, as would “brothers and sisters.”</a:t>
            </a:r>
          </a:p>
          <a:p>
            <a:pPr lvl="1"/>
            <a:r>
              <a:rPr lang="en-US" dirty="0"/>
              <a:t>4:1c-e That—just as you received from us [teaching on] how you must conduct your lives in a manner pleasing to God, [in fact] just as you are indeed conducting yourselves—that you thrive even more</a:t>
            </a:r>
          </a:p>
          <a:p>
            <a:pPr lvl="2"/>
            <a:r>
              <a:rPr lang="en-US" dirty="0"/>
              <a:t>The new disciples received the Christian code of behavior by the apostles’ teaching.</a:t>
            </a:r>
          </a:p>
          <a:p>
            <a:pPr lvl="2"/>
            <a:r>
              <a:rPr lang="en-US" dirty="0"/>
              <a:t>In a culture with a low rate of literacy, Christian instruction usually depended on oral repetition: the learner heard the teacher’s words, repeated them back, and passed them along to others.</a:t>
            </a:r>
          </a:p>
        </p:txBody>
      </p:sp>
    </p:spTree>
    <p:extLst>
      <p:ext uri="{BB962C8B-B14F-4D97-AF65-F5344CB8AC3E}">
        <p14:creationId xmlns:p14="http://schemas.microsoft.com/office/powerpoint/2010/main" val="4636925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5508D-C93F-4A18-B794-D58493FEBB70}"/>
              </a:ext>
            </a:extLst>
          </p:cNvPr>
          <p:cNvSpPr>
            <a:spLocks noGrp="1"/>
          </p:cNvSpPr>
          <p:nvPr>
            <p:ph type="title"/>
          </p:nvPr>
        </p:nvSpPr>
        <p:spPr/>
        <p:txBody>
          <a:bodyPr/>
          <a:lstStyle/>
          <a:p>
            <a:r>
              <a:rPr lang="en-US" dirty="0"/>
              <a:t>I </a:t>
            </a:r>
            <a:r>
              <a:rPr lang="en-US" dirty="0" err="1"/>
              <a:t>Thess</a:t>
            </a:r>
            <a:r>
              <a:rPr lang="en-US" dirty="0"/>
              <a:t> 4:1-12</a:t>
            </a:r>
          </a:p>
        </p:txBody>
      </p:sp>
      <p:sp>
        <p:nvSpPr>
          <p:cNvPr id="3" name="Content Placeholder 2">
            <a:extLst>
              <a:ext uri="{FF2B5EF4-FFF2-40B4-BE49-F238E27FC236}">
                <a16:creationId xmlns:a16="http://schemas.microsoft.com/office/drawing/2014/main" id="{F863F552-6A34-4883-A549-D34F22AA842B}"/>
              </a:ext>
            </a:extLst>
          </p:cNvPr>
          <p:cNvSpPr>
            <a:spLocks noGrp="1"/>
          </p:cNvSpPr>
          <p:nvPr>
            <p:ph idx="1"/>
          </p:nvPr>
        </p:nvSpPr>
        <p:spPr/>
        <p:txBody>
          <a:bodyPr>
            <a:normAutofit/>
          </a:bodyPr>
          <a:lstStyle/>
          <a:p>
            <a:r>
              <a:rPr lang="en-US" dirty="0"/>
              <a:t>The Thessalonians Should Continue to Thrive in the Gospel Ethic (4:1–2).</a:t>
            </a:r>
          </a:p>
          <a:p>
            <a:pPr lvl="1"/>
            <a:r>
              <a:rPr lang="en-US" dirty="0"/>
              <a:t>4:1c-e That—just as you received from us [teaching on] how you must conduct your lives in a manner pleasing to God, [in fact] just as you are indeed conducting yourselves—that you thrive even more</a:t>
            </a:r>
          </a:p>
          <a:p>
            <a:pPr lvl="2"/>
            <a:r>
              <a:rPr lang="en-US" dirty="0"/>
              <a:t>In 4:1 Paul introduces an implicit contrast between the old and new covenants: while the Judeans do not please God (2:15), the Gentiles can do so if they are in Christ.</a:t>
            </a:r>
          </a:p>
          <a:p>
            <a:pPr lvl="2"/>
            <a:r>
              <a:rPr lang="en-US" dirty="0"/>
              <a:t>Because of God’s intervention in the world, Christian instruction is on a different plane than the rabbinic </a:t>
            </a:r>
            <a:r>
              <a:rPr lang="en-US" dirty="0" err="1"/>
              <a:t>halakah</a:t>
            </a:r>
            <a:r>
              <a:rPr lang="en-US" dirty="0"/>
              <a:t>: they can walk in holiness because they enjoy a supernatural empowerment not available under the old covenant.</a:t>
            </a:r>
          </a:p>
        </p:txBody>
      </p:sp>
    </p:spTree>
    <p:extLst>
      <p:ext uri="{BB962C8B-B14F-4D97-AF65-F5344CB8AC3E}">
        <p14:creationId xmlns:p14="http://schemas.microsoft.com/office/powerpoint/2010/main" val="666792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5508D-C93F-4A18-B794-D58493FEBB70}"/>
              </a:ext>
            </a:extLst>
          </p:cNvPr>
          <p:cNvSpPr>
            <a:spLocks noGrp="1"/>
          </p:cNvSpPr>
          <p:nvPr>
            <p:ph type="title"/>
          </p:nvPr>
        </p:nvSpPr>
        <p:spPr/>
        <p:txBody>
          <a:bodyPr/>
          <a:lstStyle/>
          <a:p>
            <a:r>
              <a:rPr lang="en-US" dirty="0"/>
              <a:t>I </a:t>
            </a:r>
            <a:r>
              <a:rPr lang="en-US" dirty="0" err="1"/>
              <a:t>Thess</a:t>
            </a:r>
            <a:r>
              <a:rPr lang="en-US" dirty="0"/>
              <a:t> 4:1-12</a:t>
            </a:r>
          </a:p>
        </p:txBody>
      </p:sp>
      <p:sp>
        <p:nvSpPr>
          <p:cNvPr id="3" name="Content Placeholder 2">
            <a:extLst>
              <a:ext uri="{FF2B5EF4-FFF2-40B4-BE49-F238E27FC236}">
                <a16:creationId xmlns:a16="http://schemas.microsoft.com/office/drawing/2014/main" id="{F863F552-6A34-4883-A549-D34F22AA842B}"/>
              </a:ext>
            </a:extLst>
          </p:cNvPr>
          <p:cNvSpPr>
            <a:spLocks noGrp="1"/>
          </p:cNvSpPr>
          <p:nvPr>
            <p:ph idx="1"/>
          </p:nvPr>
        </p:nvSpPr>
        <p:spPr/>
        <p:txBody>
          <a:bodyPr>
            <a:normAutofit/>
          </a:bodyPr>
          <a:lstStyle/>
          <a:p>
            <a:r>
              <a:rPr lang="en-US" dirty="0"/>
              <a:t>The Thessalonians Should Continue to Thrive in the Gospel Ethic (4:1–2).</a:t>
            </a:r>
          </a:p>
          <a:p>
            <a:pPr lvl="1"/>
            <a:r>
              <a:rPr lang="en-US" dirty="0"/>
              <a:t>4:2 You know what commands we gave you by the Lord Jesus</a:t>
            </a:r>
          </a:p>
          <a:p>
            <a:pPr lvl="2"/>
            <a:r>
              <a:rPr lang="en-US" dirty="0"/>
              <a:t>His instructions … have the character of authoritative apostolic ordinances, behind which stands the full authorization of Christ Himself. So when he beseeches and admonishes the Thessalonians Paul can refer to the directions which were given “by the Lord Jesus” at the founding of the church. Apostle’s saying=By the Lord Himself.</a:t>
            </a:r>
          </a:p>
          <a:p>
            <a:pPr lvl="3"/>
            <a:r>
              <a:rPr lang="en-US" dirty="0"/>
              <a:t>Teaching that has its source in some specific sayings of Jesus, that is, oral tradition that would later become a part of the written gospels</a:t>
            </a:r>
          </a:p>
          <a:p>
            <a:pPr lvl="3"/>
            <a:r>
              <a:rPr lang="en-US" dirty="0"/>
              <a:t>Teaching that has its roots in the preaching of the apostles of Jesus, but not necessarily referring to a specific saying of Jesus</a:t>
            </a:r>
          </a:p>
          <a:p>
            <a:pPr lvl="3"/>
            <a:r>
              <a:rPr lang="en-US" dirty="0"/>
              <a:t>teaching that was revealed through charismatic prophecy (see “word of the Lord” in 4:15)</a:t>
            </a:r>
          </a:p>
        </p:txBody>
      </p:sp>
    </p:spTree>
    <p:extLst>
      <p:ext uri="{BB962C8B-B14F-4D97-AF65-F5344CB8AC3E}">
        <p14:creationId xmlns:p14="http://schemas.microsoft.com/office/powerpoint/2010/main" val="9109112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5508D-C93F-4A18-B794-D58493FEBB70}"/>
              </a:ext>
            </a:extLst>
          </p:cNvPr>
          <p:cNvSpPr>
            <a:spLocks noGrp="1"/>
          </p:cNvSpPr>
          <p:nvPr>
            <p:ph type="title"/>
          </p:nvPr>
        </p:nvSpPr>
        <p:spPr/>
        <p:txBody>
          <a:bodyPr/>
          <a:lstStyle/>
          <a:p>
            <a:r>
              <a:rPr lang="en-US" dirty="0"/>
              <a:t>I </a:t>
            </a:r>
            <a:r>
              <a:rPr lang="en-US" dirty="0" err="1"/>
              <a:t>Thess</a:t>
            </a:r>
            <a:r>
              <a:rPr lang="en-US" dirty="0"/>
              <a:t> 4:1-12</a:t>
            </a:r>
          </a:p>
        </p:txBody>
      </p:sp>
      <p:sp>
        <p:nvSpPr>
          <p:cNvPr id="3" name="Content Placeholder 2">
            <a:extLst>
              <a:ext uri="{FF2B5EF4-FFF2-40B4-BE49-F238E27FC236}">
                <a16:creationId xmlns:a16="http://schemas.microsoft.com/office/drawing/2014/main" id="{F863F552-6A34-4883-A549-D34F22AA842B}"/>
              </a:ext>
            </a:extLst>
          </p:cNvPr>
          <p:cNvSpPr>
            <a:spLocks noGrp="1"/>
          </p:cNvSpPr>
          <p:nvPr>
            <p:ph idx="1"/>
          </p:nvPr>
        </p:nvSpPr>
        <p:spPr/>
        <p:txBody>
          <a:bodyPr>
            <a:normAutofit fontScale="92500" lnSpcReduction="10000"/>
          </a:bodyPr>
          <a:lstStyle/>
          <a:p>
            <a:r>
              <a:rPr lang="en-US" dirty="0"/>
              <a:t>God’s Will for Them Includes Sexual Holiness (4:3–8)</a:t>
            </a:r>
          </a:p>
          <a:p>
            <a:pPr lvl="1"/>
            <a:r>
              <a:rPr lang="en-US" dirty="0"/>
              <a:t>They must refrain from illicit sexual behaviors (4:3). </a:t>
            </a:r>
          </a:p>
          <a:p>
            <a:pPr lvl="2"/>
            <a:r>
              <a:rPr lang="en-US" dirty="0"/>
              <a:t>4:3a-b [That] this is what God desires: your holiness</a:t>
            </a:r>
          </a:p>
          <a:p>
            <a:pPr lvl="3"/>
            <a:r>
              <a:rPr lang="en-US" dirty="0"/>
              <a:t>“the will of God” means “that which God wants.”</a:t>
            </a:r>
          </a:p>
          <a:p>
            <a:pPr lvl="3"/>
            <a:r>
              <a:rPr lang="en-US" dirty="0"/>
              <a:t>What does God desire, or what “pleases the Lord”? “Your holiness”</a:t>
            </a:r>
          </a:p>
          <a:p>
            <a:pPr lvl="3"/>
            <a:r>
              <a:rPr lang="en-US" dirty="0"/>
              <a:t>Holiness is not adherence to a temple ritual nor submission to the Torah. Gentiles were excluded from the full temple system, and they also had been told by the apostles that they must not submit to the yoke of the law. </a:t>
            </a:r>
          </a:p>
          <a:p>
            <a:pPr lvl="3"/>
            <a:r>
              <a:rPr lang="en-US" dirty="0"/>
              <a:t>Holiness cannot be defined simply as “separation” or being “called apart” without further definition and ethical application. </a:t>
            </a:r>
          </a:p>
          <a:p>
            <a:pPr lvl="3"/>
            <a:r>
              <a:rPr lang="en-US" dirty="0"/>
              <a:t>Holiness is not an abstraction or simply “positional” truth; it has wide-ranging practical implications concerning everyday actions. </a:t>
            </a:r>
          </a:p>
          <a:p>
            <a:pPr lvl="3"/>
            <a:r>
              <a:rPr lang="en-US" dirty="0"/>
              <a:t>Holiness is not merely a corporate characteristic, as in the phrase “one holy, catholic church.” The call to holiness in this verse is for individual believers in Thessalonica and everywhere.</a:t>
            </a:r>
          </a:p>
          <a:p>
            <a:pPr lvl="3"/>
            <a:r>
              <a:rPr lang="en-US" dirty="0"/>
              <a:t>“Your ways, O God, are holy” (Ps 77:13). I Peter 1: </a:t>
            </a:r>
            <a:r>
              <a:rPr lang="en-US" b="1" i="0" baseline="30000" dirty="0">
                <a:solidFill>
                  <a:srgbClr val="000000"/>
                </a:solidFill>
                <a:effectLst/>
                <a:latin typeface="system-ui"/>
              </a:rPr>
              <a:t>15 </a:t>
            </a:r>
            <a:r>
              <a:rPr lang="en-US" b="0" i="0" dirty="0">
                <a:solidFill>
                  <a:srgbClr val="000000"/>
                </a:solidFill>
                <a:effectLst/>
                <a:latin typeface="system-ui"/>
              </a:rPr>
              <a:t>but as he who called you is holy, you also be holy in all your conduct, </a:t>
            </a:r>
            <a:r>
              <a:rPr lang="en-US" b="1" i="0" baseline="30000" dirty="0">
                <a:solidFill>
                  <a:srgbClr val="000000"/>
                </a:solidFill>
                <a:effectLst/>
                <a:latin typeface="system-ui"/>
              </a:rPr>
              <a:t>16 </a:t>
            </a:r>
            <a:r>
              <a:rPr lang="en-US" b="0" i="0" dirty="0">
                <a:solidFill>
                  <a:srgbClr val="000000"/>
                </a:solidFill>
                <a:effectLst/>
                <a:latin typeface="system-ui"/>
              </a:rPr>
              <a:t>since it is written, “You shall be holy, for I am holy.</a:t>
            </a:r>
            <a:endParaRPr lang="en-US" dirty="0"/>
          </a:p>
        </p:txBody>
      </p:sp>
    </p:spTree>
    <p:extLst>
      <p:ext uri="{BB962C8B-B14F-4D97-AF65-F5344CB8AC3E}">
        <p14:creationId xmlns:p14="http://schemas.microsoft.com/office/powerpoint/2010/main" val="280631242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5508D-C93F-4A18-B794-D58493FEBB70}"/>
              </a:ext>
            </a:extLst>
          </p:cNvPr>
          <p:cNvSpPr>
            <a:spLocks noGrp="1"/>
          </p:cNvSpPr>
          <p:nvPr>
            <p:ph type="title"/>
          </p:nvPr>
        </p:nvSpPr>
        <p:spPr/>
        <p:txBody>
          <a:bodyPr/>
          <a:lstStyle/>
          <a:p>
            <a:r>
              <a:rPr lang="en-US" dirty="0"/>
              <a:t>I </a:t>
            </a:r>
            <a:r>
              <a:rPr lang="en-US" dirty="0" err="1"/>
              <a:t>Thess</a:t>
            </a:r>
            <a:r>
              <a:rPr lang="en-US" dirty="0"/>
              <a:t> 4:1-12</a:t>
            </a:r>
          </a:p>
        </p:txBody>
      </p:sp>
      <p:sp>
        <p:nvSpPr>
          <p:cNvPr id="3" name="Content Placeholder 2">
            <a:extLst>
              <a:ext uri="{FF2B5EF4-FFF2-40B4-BE49-F238E27FC236}">
                <a16:creationId xmlns:a16="http://schemas.microsoft.com/office/drawing/2014/main" id="{F863F552-6A34-4883-A549-D34F22AA842B}"/>
              </a:ext>
            </a:extLst>
          </p:cNvPr>
          <p:cNvSpPr>
            <a:spLocks noGrp="1"/>
          </p:cNvSpPr>
          <p:nvPr>
            <p:ph idx="1"/>
          </p:nvPr>
        </p:nvSpPr>
        <p:spPr/>
        <p:txBody>
          <a:bodyPr>
            <a:normAutofit/>
          </a:bodyPr>
          <a:lstStyle/>
          <a:p>
            <a:r>
              <a:rPr lang="en-US" dirty="0"/>
              <a:t>God’s Will for Them Includes Sexual Holiness (4:3–8)</a:t>
            </a:r>
          </a:p>
          <a:p>
            <a:pPr lvl="1"/>
            <a:r>
              <a:rPr lang="en-US" dirty="0"/>
              <a:t>They must refrain from illicit sexual behaviors (4:3). </a:t>
            </a:r>
          </a:p>
          <a:p>
            <a:pPr lvl="2"/>
            <a:r>
              <a:rPr lang="en-US" dirty="0"/>
              <a:t>4:3c That you would abstain from immoral sexual practices</a:t>
            </a:r>
          </a:p>
          <a:p>
            <a:pPr lvl="3"/>
            <a:r>
              <a:rPr lang="en-US" dirty="0"/>
              <a:t>One View - falling into sin because of some Gnostic aberration that allowed its adherents to divorce the actions of the body from the inner spirit and thus render moot the question of sin for the enlightened.</a:t>
            </a:r>
          </a:p>
          <a:p>
            <a:pPr lvl="3"/>
            <a:r>
              <a:rPr lang="en-US" dirty="0"/>
              <a:t>Another View - Some scholars have suggested that a specific Thessalonian religion was an enemy to sexual holiness. (Cabiri)</a:t>
            </a:r>
          </a:p>
          <a:p>
            <a:pPr lvl="3"/>
            <a:r>
              <a:rPr lang="en-US" dirty="0"/>
              <a:t>Better View -His teaching here about fornication might have more to do with Corinth than with any problem in Thessalonica.</a:t>
            </a:r>
          </a:p>
          <a:p>
            <a:pPr lvl="3"/>
            <a:r>
              <a:rPr lang="en-US" dirty="0"/>
              <a:t>A Thessalonian Gentile might have understood “immorality” as exaggerated sexual activities. They would be offensive, not because they affronted the gods, but because they implied disrespect to family or the polis or because they showed a lack of self-control or led to financial embarrassment.</a:t>
            </a:r>
          </a:p>
        </p:txBody>
      </p:sp>
    </p:spTree>
    <p:extLst>
      <p:ext uri="{BB962C8B-B14F-4D97-AF65-F5344CB8AC3E}">
        <p14:creationId xmlns:p14="http://schemas.microsoft.com/office/powerpoint/2010/main" val="106539555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5508D-C93F-4A18-B794-D58493FEBB70}"/>
              </a:ext>
            </a:extLst>
          </p:cNvPr>
          <p:cNvSpPr>
            <a:spLocks noGrp="1"/>
          </p:cNvSpPr>
          <p:nvPr>
            <p:ph type="title"/>
          </p:nvPr>
        </p:nvSpPr>
        <p:spPr/>
        <p:txBody>
          <a:bodyPr/>
          <a:lstStyle/>
          <a:p>
            <a:r>
              <a:rPr lang="en-US" dirty="0"/>
              <a:t>I </a:t>
            </a:r>
            <a:r>
              <a:rPr lang="en-US" dirty="0" err="1"/>
              <a:t>Thess</a:t>
            </a:r>
            <a:r>
              <a:rPr lang="en-US" dirty="0"/>
              <a:t> 4:1-12</a:t>
            </a:r>
          </a:p>
        </p:txBody>
      </p:sp>
      <p:sp>
        <p:nvSpPr>
          <p:cNvPr id="3" name="Content Placeholder 2">
            <a:extLst>
              <a:ext uri="{FF2B5EF4-FFF2-40B4-BE49-F238E27FC236}">
                <a16:creationId xmlns:a16="http://schemas.microsoft.com/office/drawing/2014/main" id="{F863F552-6A34-4883-A549-D34F22AA842B}"/>
              </a:ext>
            </a:extLst>
          </p:cNvPr>
          <p:cNvSpPr>
            <a:spLocks noGrp="1"/>
          </p:cNvSpPr>
          <p:nvPr>
            <p:ph idx="1"/>
          </p:nvPr>
        </p:nvSpPr>
        <p:spPr/>
        <p:txBody>
          <a:bodyPr>
            <a:normAutofit lnSpcReduction="10000"/>
          </a:bodyPr>
          <a:lstStyle/>
          <a:p>
            <a:r>
              <a:rPr lang="en-US" dirty="0"/>
              <a:t>God’s Will for Them Includes Sexual Holiness (4:3–8)</a:t>
            </a:r>
          </a:p>
          <a:p>
            <a:pPr lvl="1"/>
            <a:r>
              <a:rPr lang="en-US" dirty="0"/>
              <a:t>They must maintain self-control (4:4). </a:t>
            </a:r>
          </a:p>
          <a:p>
            <a:pPr lvl="2"/>
            <a:r>
              <a:rPr lang="en-US" dirty="0"/>
              <a:t>4:4 That each one of you would know how to control his or her body in holiness and honor</a:t>
            </a:r>
          </a:p>
          <a:p>
            <a:pPr lvl="3"/>
            <a:r>
              <a:rPr lang="en-US" dirty="0"/>
              <a:t>all Christians, men and women, should know how to maintain control of their bodies in a way that pleases God in sexual holiness.</a:t>
            </a:r>
          </a:p>
          <a:p>
            <a:pPr lvl="3"/>
            <a:r>
              <a:rPr lang="en-US" dirty="0"/>
              <a:t>For example, the body is a temple that contains the Holy Spirit (1 Cor 6:19; cf. 1 </a:t>
            </a:r>
            <a:r>
              <a:rPr lang="en-US" dirty="0" err="1"/>
              <a:t>Thess</a:t>
            </a:r>
            <a:r>
              <a:rPr lang="en-US" dirty="0"/>
              <a:t> 4:8). He uses “vessel” itself in 2 Tim 2:21: “who cleanse themselves from the latter will be instruments for special purposes, made holy, useful to the Master and prepared to do any good work.”</a:t>
            </a:r>
          </a:p>
          <a:p>
            <a:pPr lvl="1"/>
            <a:r>
              <a:rPr lang="en-US" dirty="0"/>
              <a:t>They must avoid stereotypical Gentile passions (4:5). </a:t>
            </a:r>
          </a:p>
          <a:p>
            <a:pPr lvl="2"/>
            <a:r>
              <a:rPr lang="en-US" dirty="0"/>
              <a:t>4:5 Not in lustful passions, just as do the Gentiles, who do not know God</a:t>
            </a:r>
          </a:p>
          <a:p>
            <a:pPr lvl="3"/>
            <a:r>
              <a:rPr lang="en-US" dirty="0"/>
              <a:t>Paul contrasts the Christian path of “holiness and honor” with the Gentile quest to satiate their sexual desires.</a:t>
            </a:r>
          </a:p>
          <a:p>
            <a:pPr lvl="3"/>
            <a:r>
              <a:rPr lang="en-US" dirty="0"/>
              <a:t>The Thessalonians should not let the way of Gentile fornication be their practice, since by definition it is lustful</a:t>
            </a:r>
          </a:p>
        </p:txBody>
      </p:sp>
    </p:spTree>
    <p:extLst>
      <p:ext uri="{BB962C8B-B14F-4D97-AF65-F5344CB8AC3E}">
        <p14:creationId xmlns:p14="http://schemas.microsoft.com/office/powerpoint/2010/main" val="254301132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5508D-C93F-4A18-B794-D58493FEBB70}"/>
              </a:ext>
            </a:extLst>
          </p:cNvPr>
          <p:cNvSpPr>
            <a:spLocks noGrp="1"/>
          </p:cNvSpPr>
          <p:nvPr>
            <p:ph type="title"/>
          </p:nvPr>
        </p:nvSpPr>
        <p:spPr/>
        <p:txBody>
          <a:bodyPr/>
          <a:lstStyle/>
          <a:p>
            <a:r>
              <a:rPr lang="en-US" dirty="0"/>
              <a:t>I </a:t>
            </a:r>
            <a:r>
              <a:rPr lang="en-US" dirty="0" err="1"/>
              <a:t>Thess</a:t>
            </a:r>
            <a:r>
              <a:rPr lang="en-US" dirty="0"/>
              <a:t> 4:1-12</a:t>
            </a:r>
          </a:p>
        </p:txBody>
      </p:sp>
      <p:sp>
        <p:nvSpPr>
          <p:cNvPr id="3" name="Content Placeholder 2">
            <a:extLst>
              <a:ext uri="{FF2B5EF4-FFF2-40B4-BE49-F238E27FC236}">
                <a16:creationId xmlns:a16="http://schemas.microsoft.com/office/drawing/2014/main" id="{F863F552-6A34-4883-A549-D34F22AA842B}"/>
              </a:ext>
            </a:extLst>
          </p:cNvPr>
          <p:cNvSpPr>
            <a:spLocks noGrp="1"/>
          </p:cNvSpPr>
          <p:nvPr>
            <p:ph idx="1"/>
          </p:nvPr>
        </p:nvSpPr>
        <p:spPr/>
        <p:txBody>
          <a:bodyPr>
            <a:normAutofit fontScale="92500" lnSpcReduction="20000"/>
          </a:bodyPr>
          <a:lstStyle/>
          <a:p>
            <a:r>
              <a:rPr lang="en-US" dirty="0"/>
              <a:t>God’s Will for Them Includes Sexual Holiness (4:3–8)</a:t>
            </a:r>
          </a:p>
          <a:p>
            <a:pPr lvl="1"/>
            <a:r>
              <a:rPr lang="en-US" dirty="0"/>
              <a:t>They must not mistreat their “brothers and sisters” through sexual adventurism (4:6). </a:t>
            </a:r>
          </a:p>
          <a:p>
            <a:pPr lvl="2"/>
            <a:r>
              <a:rPr lang="en-US" dirty="0"/>
              <a:t>4:6a-b Not transgressing by taking advantage of one’s brother or sister in such a matter</a:t>
            </a:r>
          </a:p>
          <a:p>
            <a:pPr lvl="3"/>
            <a:r>
              <a:rPr lang="en-US" dirty="0"/>
              <a:t>That impure sexual practice is a path that leads to defrauding one’s fellow-believers.</a:t>
            </a:r>
          </a:p>
          <a:p>
            <a:pPr lvl="3"/>
            <a:r>
              <a:rPr lang="en-US" dirty="0"/>
              <a:t>These illicit sexual actions harm all who are connected with either transgressor, be they spouses, fiancé(e)s, family members, or any fellow Christians.</a:t>
            </a:r>
          </a:p>
          <a:p>
            <a:pPr lvl="2"/>
            <a:r>
              <a:rPr lang="en-US" dirty="0"/>
              <a:t>4:6c-d Since the Lord is the one who avenges all situations of this nature, just as we likewise told you and warned you</a:t>
            </a:r>
          </a:p>
          <a:p>
            <a:pPr lvl="3"/>
            <a:r>
              <a:rPr lang="en-US" dirty="0"/>
              <a:t>Paul gives them a lesson in eschatology: no matter how cleverly the sin is concealed, the Lord will avenge the defrauded person. God is called the avenger in the Old Testament, notably in Ps 79:10: “make known among the nations that you avenge the outpoured blood of your servants” (“you” refers to Yahweh God).</a:t>
            </a:r>
          </a:p>
          <a:p>
            <a:pPr lvl="3"/>
            <a:r>
              <a:rPr lang="en-US" dirty="0"/>
              <a:t>2 Cor 5:10, “we must all appear before the judgment seat of Christ, so that each of us may receive what is due us for the things done while in the body, whether good or bad.”</a:t>
            </a:r>
          </a:p>
        </p:txBody>
      </p:sp>
    </p:spTree>
    <p:extLst>
      <p:ext uri="{BB962C8B-B14F-4D97-AF65-F5344CB8AC3E}">
        <p14:creationId xmlns:p14="http://schemas.microsoft.com/office/powerpoint/2010/main" val="30855105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5508D-C93F-4A18-B794-D58493FEBB70}"/>
              </a:ext>
            </a:extLst>
          </p:cNvPr>
          <p:cNvSpPr>
            <a:spLocks noGrp="1"/>
          </p:cNvSpPr>
          <p:nvPr>
            <p:ph type="title"/>
          </p:nvPr>
        </p:nvSpPr>
        <p:spPr/>
        <p:txBody>
          <a:bodyPr/>
          <a:lstStyle/>
          <a:p>
            <a:r>
              <a:rPr lang="en-US" dirty="0"/>
              <a:t>I </a:t>
            </a:r>
            <a:r>
              <a:rPr lang="en-US" dirty="0" err="1"/>
              <a:t>Thess</a:t>
            </a:r>
            <a:r>
              <a:rPr lang="en-US" dirty="0"/>
              <a:t> 4:1-12</a:t>
            </a:r>
          </a:p>
        </p:txBody>
      </p:sp>
      <p:sp>
        <p:nvSpPr>
          <p:cNvPr id="3" name="Content Placeholder 2">
            <a:extLst>
              <a:ext uri="{FF2B5EF4-FFF2-40B4-BE49-F238E27FC236}">
                <a16:creationId xmlns:a16="http://schemas.microsoft.com/office/drawing/2014/main" id="{F863F552-6A34-4883-A549-D34F22AA842B}"/>
              </a:ext>
            </a:extLst>
          </p:cNvPr>
          <p:cNvSpPr>
            <a:spLocks noGrp="1"/>
          </p:cNvSpPr>
          <p:nvPr>
            <p:ph idx="1"/>
          </p:nvPr>
        </p:nvSpPr>
        <p:spPr/>
        <p:txBody>
          <a:bodyPr>
            <a:normAutofit lnSpcReduction="10000"/>
          </a:bodyPr>
          <a:lstStyle/>
          <a:p>
            <a:r>
              <a:rPr lang="en-US" dirty="0"/>
              <a:t>God’s Will for Them Includes Sexual Holiness (4:3–8)</a:t>
            </a:r>
          </a:p>
          <a:p>
            <a:pPr lvl="1"/>
            <a:r>
              <a:rPr lang="en-US" dirty="0"/>
              <a:t>They must remember that the Christian sexual ethic is based in God’s calling (4:7–8).  </a:t>
            </a:r>
          </a:p>
          <a:p>
            <a:pPr lvl="2"/>
            <a:r>
              <a:rPr lang="en-US" dirty="0"/>
              <a:t>All Holiness is rooted in God’s person(4:7)</a:t>
            </a:r>
          </a:p>
          <a:p>
            <a:pPr lvl="3"/>
            <a:r>
              <a:rPr lang="en-US" dirty="0"/>
              <a:t>4:7 For [it is] God who called us, not to be impure, but [to live] in holiness</a:t>
            </a:r>
          </a:p>
          <a:p>
            <a:pPr lvl="4"/>
            <a:r>
              <a:rPr lang="en-US" dirty="0"/>
              <a:t>Very call to the gospel by God meant that they were summoned to leave behind their Gentile ways (4:5).</a:t>
            </a:r>
          </a:p>
          <a:p>
            <a:pPr lvl="2"/>
            <a:r>
              <a:rPr lang="en-US" dirty="0"/>
              <a:t>Holiness was taught by the apostolic team, but the teaching comes from God, not from human authority (4:8).</a:t>
            </a:r>
          </a:p>
          <a:p>
            <a:pPr lvl="3"/>
            <a:r>
              <a:rPr lang="en-US" dirty="0"/>
              <a:t>4:8 So for that reason, the one who rejects [this command] does not reject human authority, but God, who has given his Holy Spirit to you</a:t>
            </a:r>
          </a:p>
          <a:p>
            <a:pPr lvl="4"/>
            <a:r>
              <a:rPr lang="en-US" dirty="0"/>
              <a:t>The apostolic ethic is rooted in the person and nature of God: God summons human beings to be like him.</a:t>
            </a:r>
          </a:p>
          <a:p>
            <a:pPr lvl="4"/>
            <a:r>
              <a:rPr lang="en-US" dirty="0"/>
              <a:t>To reject it is to reject God himself (see 1 </a:t>
            </a:r>
            <a:r>
              <a:rPr lang="en-US" dirty="0" err="1"/>
              <a:t>Thess</a:t>
            </a:r>
            <a:r>
              <a:rPr lang="en-US" dirty="0"/>
              <a:t> 2:13).</a:t>
            </a:r>
          </a:p>
          <a:p>
            <a:pPr lvl="4"/>
            <a:r>
              <a:rPr lang="en-US" dirty="0"/>
              <a:t>“And I will put my Spirit in you and move you to follow my decrees and be careful to keep my laws” (</a:t>
            </a:r>
            <a:r>
              <a:rPr lang="en-US" dirty="0" err="1"/>
              <a:t>Ezek</a:t>
            </a:r>
            <a:r>
              <a:rPr lang="en-US" dirty="0"/>
              <a:t> 36:27).</a:t>
            </a:r>
          </a:p>
        </p:txBody>
      </p:sp>
    </p:spTree>
    <p:extLst>
      <p:ext uri="{BB962C8B-B14F-4D97-AF65-F5344CB8AC3E}">
        <p14:creationId xmlns:p14="http://schemas.microsoft.com/office/powerpoint/2010/main" val="292342714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5508D-C93F-4A18-B794-D58493FEBB70}"/>
              </a:ext>
            </a:extLst>
          </p:cNvPr>
          <p:cNvSpPr>
            <a:spLocks noGrp="1"/>
          </p:cNvSpPr>
          <p:nvPr>
            <p:ph type="title"/>
          </p:nvPr>
        </p:nvSpPr>
        <p:spPr/>
        <p:txBody>
          <a:bodyPr/>
          <a:lstStyle/>
          <a:p>
            <a:r>
              <a:rPr lang="en-US" dirty="0"/>
              <a:t>I </a:t>
            </a:r>
            <a:r>
              <a:rPr lang="en-US" dirty="0" err="1"/>
              <a:t>Thess</a:t>
            </a:r>
            <a:r>
              <a:rPr lang="en-US" dirty="0"/>
              <a:t> 4:1-12</a:t>
            </a:r>
          </a:p>
        </p:txBody>
      </p:sp>
      <p:sp>
        <p:nvSpPr>
          <p:cNvPr id="3" name="Content Placeholder 2">
            <a:extLst>
              <a:ext uri="{FF2B5EF4-FFF2-40B4-BE49-F238E27FC236}">
                <a16:creationId xmlns:a16="http://schemas.microsoft.com/office/drawing/2014/main" id="{F863F552-6A34-4883-A549-D34F22AA842B}"/>
              </a:ext>
            </a:extLst>
          </p:cNvPr>
          <p:cNvSpPr>
            <a:spLocks noGrp="1"/>
          </p:cNvSpPr>
          <p:nvPr>
            <p:ph idx="1"/>
          </p:nvPr>
        </p:nvSpPr>
        <p:spPr/>
        <p:txBody>
          <a:bodyPr>
            <a:normAutofit fontScale="92500" lnSpcReduction="20000"/>
          </a:bodyPr>
          <a:lstStyle/>
          <a:p>
            <a:r>
              <a:rPr lang="en-US" dirty="0"/>
              <a:t>God’s Will Also Includes That Each Believer Live in Love (4:9–12).  </a:t>
            </a:r>
          </a:p>
          <a:p>
            <a:pPr lvl="1"/>
            <a:r>
              <a:rPr lang="en-US" dirty="0"/>
              <a:t>The Thessalonians already excel in love for the Christian family (4:9–10).  </a:t>
            </a:r>
          </a:p>
          <a:p>
            <a:pPr lvl="2"/>
            <a:r>
              <a:rPr lang="en-US" dirty="0"/>
              <a:t>The apostles see no need to teach them what they are already practicing (4:9a). </a:t>
            </a:r>
          </a:p>
          <a:p>
            <a:pPr lvl="3"/>
            <a:r>
              <a:rPr lang="en-US" dirty="0"/>
              <a:t>4:9a Now, concerning family love - But the NT extends such love far beyond the biological family or even, as with Jeremiah, the Jewish nation. Now the concept has become spiritualized so that all Christians are family members, and love for other believers may in the truest sense be termed family love. In Pauline usage, Jesus was the first of many brothers and sisters (Rom 8:29), and the church is called the “family of believers” in Gal 6:10 (cf. 1 Pet 2:17).</a:t>
            </a:r>
          </a:p>
          <a:p>
            <a:pPr lvl="2"/>
            <a:r>
              <a:rPr lang="en-US" dirty="0"/>
              <a:t>It is evident that God has taught them directly (4:9b). </a:t>
            </a:r>
          </a:p>
          <a:p>
            <a:pPr lvl="3"/>
            <a:r>
              <a:rPr lang="en-US" dirty="0"/>
              <a:t>4:9b-c You do not need us to write [anything] to you. [I say this] because you yourselves are [apparently] taught by God to love one another</a:t>
            </a:r>
          </a:p>
          <a:p>
            <a:pPr lvl="4"/>
            <a:r>
              <a:rPr lang="en-US" dirty="0"/>
              <a:t>God himself has been teaching them. He writes this only in order to tell them that “you do not need us to write anything to you,”</a:t>
            </a:r>
          </a:p>
          <a:p>
            <a:pPr lvl="4"/>
            <a:r>
              <a:rPr lang="en-US" dirty="0"/>
              <a:t>God has not simply taught them that they ought to love one another or filled them in on a theology of love; he has taught them with the result that they practice love.</a:t>
            </a:r>
          </a:p>
        </p:txBody>
      </p:sp>
    </p:spTree>
    <p:extLst>
      <p:ext uri="{BB962C8B-B14F-4D97-AF65-F5344CB8AC3E}">
        <p14:creationId xmlns:p14="http://schemas.microsoft.com/office/powerpoint/2010/main" val="76305465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5508D-C93F-4A18-B794-D58493FEBB70}"/>
              </a:ext>
            </a:extLst>
          </p:cNvPr>
          <p:cNvSpPr>
            <a:spLocks noGrp="1"/>
          </p:cNvSpPr>
          <p:nvPr>
            <p:ph type="title"/>
          </p:nvPr>
        </p:nvSpPr>
        <p:spPr/>
        <p:txBody>
          <a:bodyPr/>
          <a:lstStyle/>
          <a:p>
            <a:r>
              <a:rPr lang="en-US" dirty="0"/>
              <a:t>I </a:t>
            </a:r>
            <a:r>
              <a:rPr lang="en-US" dirty="0" err="1"/>
              <a:t>Thess</a:t>
            </a:r>
            <a:r>
              <a:rPr lang="en-US" dirty="0"/>
              <a:t> 4:1-12</a:t>
            </a:r>
          </a:p>
        </p:txBody>
      </p:sp>
      <p:sp>
        <p:nvSpPr>
          <p:cNvPr id="3" name="Content Placeholder 2">
            <a:extLst>
              <a:ext uri="{FF2B5EF4-FFF2-40B4-BE49-F238E27FC236}">
                <a16:creationId xmlns:a16="http://schemas.microsoft.com/office/drawing/2014/main" id="{F863F552-6A34-4883-A549-D34F22AA842B}"/>
              </a:ext>
            </a:extLst>
          </p:cNvPr>
          <p:cNvSpPr>
            <a:spLocks noGrp="1"/>
          </p:cNvSpPr>
          <p:nvPr>
            <p:ph idx="1"/>
          </p:nvPr>
        </p:nvSpPr>
        <p:spPr/>
        <p:txBody>
          <a:bodyPr>
            <a:normAutofit fontScale="92500" lnSpcReduction="10000"/>
          </a:bodyPr>
          <a:lstStyle/>
          <a:p>
            <a:r>
              <a:rPr lang="en-US" dirty="0"/>
              <a:t>God’s Will Also Includes That Each Believer Live in Love (4:9–12).  </a:t>
            </a:r>
          </a:p>
          <a:p>
            <a:pPr lvl="1"/>
            <a:r>
              <a:rPr lang="en-US" dirty="0"/>
              <a:t>The Thessalonians already excel in love for the Christian family (4:9–10).  </a:t>
            </a:r>
          </a:p>
          <a:p>
            <a:pPr lvl="2"/>
            <a:r>
              <a:rPr lang="en-US" dirty="0"/>
              <a:t>They show family love to all Macedonian believers (4:10a). </a:t>
            </a:r>
          </a:p>
          <a:p>
            <a:pPr lvl="3"/>
            <a:r>
              <a:rPr lang="en-US" dirty="0"/>
              <a:t>4:10a And you even practice this toward all the brothers and sisters in all of Macedonia</a:t>
            </a:r>
          </a:p>
          <a:p>
            <a:pPr lvl="4"/>
            <a:r>
              <a:rPr lang="en-US" dirty="0"/>
              <a:t>“Love for one another” in the Christian context is synonymous with “family love”</a:t>
            </a:r>
          </a:p>
          <a:p>
            <a:pPr lvl="4"/>
            <a:r>
              <a:rPr lang="en-US" dirty="0"/>
              <a:t>They tangibly demonstrate family love to Christians who live in other parts of Greece. - “intercessory prayer, financial support, and hospitality.”</a:t>
            </a:r>
          </a:p>
          <a:p>
            <a:pPr lvl="2"/>
            <a:r>
              <a:rPr lang="en-US" dirty="0"/>
              <a:t>They must continue to grow in love (4:10b). </a:t>
            </a:r>
          </a:p>
          <a:p>
            <a:pPr lvl="3"/>
            <a:r>
              <a:rPr lang="en-US" dirty="0"/>
              <a:t>4:10b So, we [simply] entreat you, brothers and sisters, to thrive even more</a:t>
            </a:r>
          </a:p>
          <a:p>
            <a:pPr lvl="4"/>
            <a:r>
              <a:rPr lang="en-US" dirty="0"/>
              <a:t>Paul’s words suggest that the Thessalonians themselves can decide to love one another in greater measure. The counterpart is his prayer in 3:12, where he prays that the Lord make them “increase and abound in love for one another and for all people.”</a:t>
            </a:r>
          </a:p>
        </p:txBody>
      </p:sp>
    </p:spTree>
    <p:extLst>
      <p:ext uri="{BB962C8B-B14F-4D97-AF65-F5344CB8AC3E}">
        <p14:creationId xmlns:p14="http://schemas.microsoft.com/office/powerpoint/2010/main" val="78341032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5508D-C93F-4A18-B794-D58493FEBB70}"/>
              </a:ext>
            </a:extLst>
          </p:cNvPr>
          <p:cNvSpPr>
            <a:spLocks noGrp="1"/>
          </p:cNvSpPr>
          <p:nvPr>
            <p:ph type="title"/>
          </p:nvPr>
        </p:nvSpPr>
        <p:spPr/>
        <p:txBody>
          <a:bodyPr/>
          <a:lstStyle/>
          <a:p>
            <a:r>
              <a:rPr lang="en-US" dirty="0"/>
              <a:t>I </a:t>
            </a:r>
            <a:r>
              <a:rPr lang="en-US" dirty="0" err="1"/>
              <a:t>Thess</a:t>
            </a:r>
            <a:r>
              <a:rPr lang="en-US" dirty="0"/>
              <a:t> 4:1-12</a:t>
            </a:r>
          </a:p>
        </p:txBody>
      </p:sp>
      <p:sp>
        <p:nvSpPr>
          <p:cNvPr id="3" name="Content Placeholder 2">
            <a:extLst>
              <a:ext uri="{FF2B5EF4-FFF2-40B4-BE49-F238E27FC236}">
                <a16:creationId xmlns:a16="http://schemas.microsoft.com/office/drawing/2014/main" id="{F863F552-6A34-4883-A549-D34F22AA842B}"/>
              </a:ext>
            </a:extLst>
          </p:cNvPr>
          <p:cNvSpPr>
            <a:spLocks noGrp="1"/>
          </p:cNvSpPr>
          <p:nvPr>
            <p:ph idx="1"/>
          </p:nvPr>
        </p:nvSpPr>
        <p:spPr/>
        <p:txBody>
          <a:bodyPr>
            <a:normAutofit fontScale="92500"/>
          </a:bodyPr>
          <a:lstStyle/>
          <a:p>
            <a:r>
              <a:rPr lang="en-US" dirty="0"/>
              <a:t>God’s Will Also Includes That Each Believer Live in Love (4:9–12).  </a:t>
            </a:r>
          </a:p>
          <a:p>
            <a:pPr lvl="1"/>
            <a:r>
              <a:rPr lang="en-US" dirty="0"/>
              <a:t>One expression of love is a particularly Christian social ethos (4:11–12).  </a:t>
            </a:r>
          </a:p>
          <a:p>
            <a:pPr lvl="2"/>
            <a:r>
              <a:rPr lang="en-US" dirty="0"/>
              <a:t>They should seek a quiet and harmonious lifestyle (4:11a). They should do manual labor (4:11b). </a:t>
            </a:r>
          </a:p>
          <a:p>
            <a:pPr lvl="3"/>
            <a:r>
              <a:rPr lang="en-US" dirty="0"/>
              <a:t>4:11 And to make it your ambition to live peaceably, and to keep to your own business, and to work with your own hands, just as we commanded you</a:t>
            </a:r>
          </a:p>
          <a:p>
            <a:pPr lvl="4"/>
            <a:r>
              <a:rPr lang="en-US" dirty="0"/>
              <a:t>Paul, however, uses the verb to speak of a striving to render service, not in order to receive admiration from others but in order to serve God.</a:t>
            </a:r>
          </a:p>
          <a:p>
            <a:pPr lvl="4"/>
            <a:r>
              <a:rPr lang="en-US" dirty="0"/>
              <a:t>Nevertheless, “quiet” does not necessarily mean passivity; 1 Thessalonians combines a radical commitment to the gospel and the return of Christ with a conventional manner of living.</a:t>
            </a:r>
          </a:p>
          <a:p>
            <a:pPr lvl="4"/>
            <a:r>
              <a:rPr lang="en-US" dirty="0"/>
              <a:t>Their work takes on sacred meaning if it expresses their family love; it is transformed into “your hard labor that comes from your love” that Paul commended in 1:3.</a:t>
            </a:r>
          </a:p>
        </p:txBody>
      </p:sp>
    </p:spTree>
    <p:extLst>
      <p:ext uri="{BB962C8B-B14F-4D97-AF65-F5344CB8AC3E}">
        <p14:creationId xmlns:p14="http://schemas.microsoft.com/office/powerpoint/2010/main" val="137614374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5508D-C93F-4A18-B794-D58493FEBB70}"/>
              </a:ext>
            </a:extLst>
          </p:cNvPr>
          <p:cNvSpPr>
            <a:spLocks noGrp="1"/>
          </p:cNvSpPr>
          <p:nvPr>
            <p:ph type="title"/>
          </p:nvPr>
        </p:nvSpPr>
        <p:spPr/>
        <p:txBody>
          <a:bodyPr/>
          <a:lstStyle/>
          <a:p>
            <a:r>
              <a:rPr lang="en-US" dirty="0"/>
              <a:t>I </a:t>
            </a:r>
            <a:r>
              <a:rPr lang="en-US" dirty="0" err="1"/>
              <a:t>Thess</a:t>
            </a:r>
            <a:r>
              <a:rPr lang="en-US" dirty="0"/>
              <a:t> 4:1-12</a:t>
            </a:r>
          </a:p>
        </p:txBody>
      </p:sp>
      <p:sp>
        <p:nvSpPr>
          <p:cNvPr id="3" name="Content Placeholder 2">
            <a:extLst>
              <a:ext uri="{FF2B5EF4-FFF2-40B4-BE49-F238E27FC236}">
                <a16:creationId xmlns:a16="http://schemas.microsoft.com/office/drawing/2014/main" id="{F863F552-6A34-4883-A549-D34F22AA842B}"/>
              </a:ext>
            </a:extLst>
          </p:cNvPr>
          <p:cNvSpPr>
            <a:spLocks noGrp="1"/>
          </p:cNvSpPr>
          <p:nvPr>
            <p:ph idx="1"/>
          </p:nvPr>
        </p:nvSpPr>
        <p:spPr/>
        <p:txBody>
          <a:bodyPr>
            <a:normAutofit/>
          </a:bodyPr>
          <a:lstStyle/>
          <a:p>
            <a:r>
              <a:rPr lang="en-US" dirty="0"/>
              <a:t>God’s Will Also Includes That Each Believer Live in Love (4:9–12).  </a:t>
            </a:r>
          </a:p>
          <a:p>
            <a:pPr lvl="1"/>
            <a:r>
              <a:rPr lang="en-US" dirty="0"/>
              <a:t>One expression of love is a particularly Christian social ethos (4:11–12).  </a:t>
            </a:r>
          </a:p>
          <a:p>
            <a:pPr lvl="2"/>
            <a:r>
              <a:rPr lang="en-US" dirty="0"/>
              <a:t>They should then enjoy the fruit of a good work ethic (4:12).  </a:t>
            </a:r>
          </a:p>
          <a:p>
            <a:pPr lvl="3"/>
            <a:r>
              <a:rPr lang="en-US" dirty="0"/>
              <a:t>4:12 In order that you might conduct yourselves properly with respect to those outside [the people of God] and to have no need of anything</a:t>
            </a:r>
          </a:p>
          <a:p>
            <a:pPr lvl="4"/>
            <a:r>
              <a:rPr lang="en-US" dirty="0"/>
              <a:t>Paul marks out two positive consequences of a quiet, self-sustaining lifestyle: a good reputation with non-Christians and economic stability.</a:t>
            </a:r>
          </a:p>
          <a:p>
            <a:pPr lvl="4"/>
            <a:r>
              <a:rPr lang="en-US" dirty="0"/>
              <a:t>It was also a typically Pauline idea that people should work in order to not be in want (Eph 4:28).</a:t>
            </a:r>
          </a:p>
        </p:txBody>
      </p:sp>
    </p:spTree>
    <p:extLst>
      <p:ext uri="{BB962C8B-B14F-4D97-AF65-F5344CB8AC3E}">
        <p14:creationId xmlns:p14="http://schemas.microsoft.com/office/powerpoint/2010/main" val="77214870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5508D-C93F-4A18-B794-D58493FEBB70}"/>
              </a:ext>
            </a:extLst>
          </p:cNvPr>
          <p:cNvSpPr>
            <a:spLocks noGrp="1"/>
          </p:cNvSpPr>
          <p:nvPr>
            <p:ph type="title"/>
          </p:nvPr>
        </p:nvSpPr>
        <p:spPr/>
        <p:txBody>
          <a:bodyPr/>
          <a:lstStyle/>
          <a:p>
            <a:r>
              <a:rPr lang="en-US" dirty="0"/>
              <a:t>I </a:t>
            </a:r>
            <a:r>
              <a:rPr lang="en-US" dirty="0" err="1"/>
              <a:t>Thess</a:t>
            </a:r>
            <a:r>
              <a:rPr lang="en-US" dirty="0"/>
              <a:t> 4:13-18</a:t>
            </a:r>
          </a:p>
        </p:txBody>
      </p:sp>
      <p:sp>
        <p:nvSpPr>
          <p:cNvPr id="3" name="Content Placeholder 2">
            <a:extLst>
              <a:ext uri="{FF2B5EF4-FFF2-40B4-BE49-F238E27FC236}">
                <a16:creationId xmlns:a16="http://schemas.microsoft.com/office/drawing/2014/main" id="{F863F552-6A34-4883-A549-D34F22AA842B}"/>
              </a:ext>
            </a:extLst>
          </p:cNvPr>
          <p:cNvSpPr>
            <a:spLocks noGrp="1"/>
          </p:cNvSpPr>
          <p:nvPr>
            <p:ph idx="1"/>
          </p:nvPr>
        </p:nvSpPr>
        <p:spPr/>
        <p:txBody>
          <a:bodyPr>
            <a:normAutofit lnSpcReduction="10000"/>
          </a:bodyPr>
          <a:lstStyle/>
          <a:p>
            <a:r>
              <a:rPr lang="en-US" dirty="0"/>
              <a:t>The Apostles Perceive That the Thessalonians Are Missing an Important Piece of Teaching and Move to Fill It (4:13). </a:t>
            </a:r>
          </a:p>
          <a:p>
            <a:pPr lvl="2"/>
            <a:r>
              <a:rPr lang="en-US" dirty="0"/>
              <a:t>4:13a Now—we do not want you to be uninformed, brothers and sisters, concerning those who have died</a:t>
            </a:r>
          </a:p>
          <a:p>
            <a:pPr lvl="3"/>
            <a:r>
              <a:rPr lang="en-US" dirty="0"/>
              <a:t>They have been awaiting Jesus’ coming from heaven (1:10) with his holy angels (3:13); yet they are wondering whether they will see their fallen comrades again at that </a:t>
            </a:r>
            <a:r>
              <a:rPr lang="en-US" dirty="0" err="1"/>
              <a:t>parousia</a:t>
            </a:r>
            <a:r>
              <a:rPr lang="en-US" dirty="0"/>
              <a:t>.</a:t>
            </a:r>
          </a:p>
          <a:p>
            <a:pPr lvl="3"/>
            <a:r>
              <a:rPr lang="en-US" dirty="0"/>
              <a:t>“to be or stay ignorant,” but as this has an insulting tone in English, we render it in a way that does not imply criticism. The clause is a typical formula for disclosing new information (see 1 Cor 10:1; 12:1; 2 Cor 1:8).</a:t>
            </a:r>
          </a:p>
          <a:p>
            <a:pPr lvl="2"/>
            <a:r>
              <a:rPr lang="en-US" dirty="0"/>
              <a:t>4:13b-c That you might not be in distress, just like other people, who have no hope</a:t>
            </a:r>
          </a:p>
          <a:p>
            <a:pPr lvl="3"/>
            <a:r>
              <a:rPr lang="en-US" dirty="0"/>
              <a:t>Greco-Roman piety demanded that each family member properly grieve over the loss of a loved one. They have broken with this tradition of extreme distress. “he meant simply to restrain excessive grief, which [grief] would never have had such an influence among them, if they had seriously considered the resurrection, and kept it in remembrance.”</a:t>
            </a:r>
          </a:p>
          <a:p>
            <a:pPr marL="1371600" lvl="3" indent="0">
              <a:buNone/>
            </a:pPr>
            <a:endParaRPr lang="en-US" dirty="0"/>
          </a:p>
        </p:txBody>
      </p:sp>
    </p:spTree>
    <p:extLst>
      <p:ext uri="{BB962C8B-B14F-4D97-AF65-F5344CB8AC3E}">
        <p14:creationId xmlns:p14="http://schemas.microsoft.com/office/powerpoint/2010/main" val="330806162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5508D-C93F-4A18-B794-D58493FEBB70}"/>
              </a:ext>
            </a:extLst>
          </p:cNvPr>
          <p:cNvSpPr>
            <a:spLocks noGrp="1"/>
          </p:cNvSpPr>
          <p:nvPr>
            <p:ph type="title"/>
          </p:nvPr>
        </p:nvSpPr>
        <p:spPr/>
        <p:txBody>
          <a:bodyPr/>
          <a:lstStyle/>
          <a:p>
            <a:r>
              <a:rPr lang="en-US" dirty="0"/>
              <a:t>I </a:t>
            </a:r>
            <a:r>
              <a:rPr lang="en-US" dirty="0" err="1"/>
              <a:t>Thess</a:t>
            </a:r>
            <a:r>
              <a:rPr lang="en-US" dirty="0"/>
              <a:t> 4:13-18</a:t>
            </a:r>
          </a:p>
        </p:txBody>
      </p:sp>
      <p:sp>
        <p:nvSpPr>
          <p:cNvPr id="3" name="Content Placeholder 2">
            <a:extLst>
              <a:ext uri="{FF2B5EF4-FFF2-40B4-BE49-F238E27FC236}">
                <a16:creationId xmlns:a16="http://schemas.microsoft.com/office/drawing/2014/main" id="{F863F552-6A34-4883-A549-D34F22AA842B}"/>
              </a:ext>
            </a:extLst>
          </p:cNvPr>
          <p:cNvSpPr>
            <a:spLocks noGrp="1"/>
          </p:cNvSpPr>
          <p:nvPr>
            <p:ph idx="1"/>
          </p:nvPr>
        </p:nvSpPr>
        <p:spPr/>
        <p:txBody>
          <a:bodyPr>
            <a:normAutofit fontScale="85000" lnSpcReduction="10000"/>
          </a:bodyPr>
          <a:lstStyle/>
          <a:p>
            <a:r>
              <a:rPr lang="en-US" dirty="0"/>
              <a:t>The Basis for This Doctrine Is Found in the Gospel and Also in New Revelation (4:14–15a).  </a:t>
            </a:r>
          </a:p>
          <a:p>
            <a:pPr lvl="1"/>
            <a:r>
              <a:rPr lang="en-US" dirty="0"/>
              <a:t>According to the gospel, Jesus died and rose again; Christians will do the same (4:14). </a:t>
            </a:r>
          </a:p>
          <a:p>
            <a:pPr lvl="2"/>
            <a:r>
              <a:rPr lang="en-US" dirty="0"/>
              <a:t>4:14a If we believe that Jesus died and rose again</a:t>
            </a:r>
          </a:p>
          <a:p>
            <a:pPr lvl="3"/>
            <a:r>
              <a:rPr lang="en-US" dirty="0"/>
              <a:t>The function of “if” clause is not to question whether Jesus’ death and resurrection are true, but to draw a conclusion—if the resurrection is believed to be true, then what follows is also true.</a:t>
            </a:r>
          </a:p>
          <a:p>
            <a:pPr lvl="3"/>
            <a:r>
              <a:rPr lang="en-US" dirty="0"/>
              <a:t>Paul makes the point that without Jesus’ death, there is no resurrection of Jesus and hence no hope for the resurrection of the Christian.</a:t>
            </a:r>
          </a:p>
          <a:p>
            <a:pPr lvl="2"/>
            <a:r>
              <a:rPr lang="en-US" dirty="0"/>
              <a:t>4:14b Well, in the same way, God will gather together with [Jesus] those who have died in him</a:t>
            </a:r>
          </a:p>
          <a:p>
            <a:pPr lvl="3"/>
            <a:r>
              <a:rPr lang="en-US" dirty="0"/>
              <a:t>Paul sees that death is indeed a cause for sorrow, but grief that is transformed by the Christian’s hope for the Coming of Christ.</a:t>
            </a:r>
          </a:p>
          <a:p>
            <a:pPr lvl="3"/>
            <a:r>
              <a:rPr lang="en-US" dirty="0"/>
              <a:t>God in the future will give eternal life, transforming the human body into an undying form. This meant that Paul had his work cut out for him as he taught about life and death “to an audience that denied an afterlife or held that immortality was theirs by natural endowment” or held to a hereafter of shadows.</a:t>
            </a:r>
          </a:p>
          <a:p>
            <a:pPr lvl="1"/>
            <a:r>
              <a:rPr lang="en-US" dirty="0"/>
              <a:t>By a prophetic oracle the apostles have more details that they now transmit to the Thessalonians (4:15a). </a:t>
            </a:r>
          </a:p>
        </p:txBody>
      </p:sp>
    </p:spTree>
    <p:extLst>
      <p:ext uri="{BB962C8B-B14F-4D97-AF65-F5344CB8AC3E}">
        <p14:creationId xmlns:p14="http://schemas.microsoft.com/office/powerpoint/2010/main" val="245099335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5508D-C93F-4A18-B794-D58493FEBB70}"/>
              </a:ext>
            </a:extLst>
          </p:cNvPr>
          <p:cNvSpPr>
            <a:spLocks noGrp="1"/>
          </p:cNvSpPr>
          <p:nvPr>
            <p:ph type="title"/>
          </p:nvPr>
        </p:nvSpPr>
        <p:spPr/>
        <p:txBody>
          <a:bodyPr/>
          <a:lstStyle/>
          <a:p>
            <a:r>
              <a:rPr lang="en-US" dirty="0"/>
              <a:t>I </a:t>
            </a:r>
            <a:r>
              <a:rPr lang="en-US" dirty="0" err="1"/>
              <a:t>Thess</a:t>
            </a:r>
            <a:r>
              <a:rPr lang="en-US" dirty="0"/>
              <a:t> 4:13-18</a:t>
            </a:r>
          </a:p>
        </p:txBody>
      </p:sp>
      <p:sp>
        <p:nvSpPr>
          <p:cNvPr id="3" name="Content Placeholder 2">
            <a:extLst>
              <a:ext uri="{FF2B5EF4-FFF2-40B4-BE49-F238E27FC236}">
                <a16:creationId xmlns:a16="http://schemas.microsoft.com/office/drawing/2014/main" id="{F863F552-6A34-4883-A549-D34F22AA842B}"/>
              </a:ext>
            </a:extLst>
          </p:cNvPr>
          <p:cNvSpPr>
            <a:spLocks noGrp="1"/>
          </p:cNvSpPr>
          <p:nvPr>
            <p:ph idx="1"/>
          </p:nvPr>
        </p:nvSpPr>
        <p:spPr/>
        <p:txBody>
          <a:bodyPr>
            <a:normAutofit/>
          </a:bodyPr>
          <a:lstStyle/>
          <a:p>
            <a:r>
              <a:rPr lang="en-US" dirty="0"/>
              <a:t>The Basis for This Doctrine Is Found in the Gospel and Also in New Revelation (4:14–15a).  </a:t>
            </a:r>
          </a:p>
          <a:p>
            <a:pPr lvl="1"/>
            <a:r>
              <a:rPr lang="en-US" dirty="0"/>
              <a:t>By a prophetic oracle the apostles have more details that they now transmit to the Thessalonians (4:15a). </a:t>
            </a:r>
          </a:p>
          <a:p>
            <a:pPr lvl="2"/>
            <a:r>
              <a:rPr lang="en-US" dirty="0"/>
              <a:t>4:15a For we say this to you by an oracle from the Lord</a:t>
            </a:r>
          </a:p>
          <a:p>
            <a:pPr lvl="3"/>
            <a:r>
              <a:rPr lang="en-US" dirty="0"/>
              <a:t>Paul will teach the Thessalonians to hold prophecy in its proper honor (5:20) but also to beware of false messages (the deceiving “spirit” in 2 </a:t>
            </a:r>
            <a:r>
              <a:rPr lang="en-US" dirty="0" err="1"/>
              <a:t>Thess</a:t>
            </a:r>
            <a:r>
              <a:rPr lang="en-US" dirty="0"/>
              <a:t> 2:2). God is revealing what they needed to know</a:t>
            </a:r>
          </a:p>
        </p:txBody>
      </p:sp>
    </p:spTree>
    <p:extLst>
      <p:ext uri="{BB962C8B-B14F-4D97-AF65-F5344CB8AC3E}">
        <p14:creationId xmlns:p14="http://schemas.microsoft.com/office/powerpoint/2010/main" val="400724679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5508D-C93F-4A18-B794-D58493FEBB70}"/>
              </a:ext>
            </a:extLst>
          </p:cNvPr>
          <p:cNvSpPr>
            <a:spLocks noGrp="1"/>
          </p:cNvSpPr>
          <p:nvPr>
            <p:ph type="title"/>
          </p:nvPr>
        </p:nvSpPr>
        <p:spPr/>
        <p:txBody>
          <a:bodyPr/>
          <a:lstStyle/>
          <a:p>
            <a:r>
              <a:rPr lang="en-US" dirty="0"/>
              <a:t>I </a:t>
            </a:r>
            <a:r>
              <a:rPr lang="en-US" dirty="0" err="1"/>
              <a:t>Thess</a:t>
            </a:r>
            <a:r>
              <a:rPr lang="en-US" dirty="0"/>
              <a:t> 4:13-18</a:t>
            </a:r>
          </a:p>
        </p:txBody>
      </p:sp>
      <p:sp>
        <p:nvSpPr>
          <p:cNvPr id="3" name="Content Placeholder 2">
            <a:extLst>
              <a:ext uri="{FF2B5EF4-FFF2-40B4-BE49-F238E27FC236}">
                <a16:creationId xmlns:a16="http://schemas.microsoft.com/office/drawing/2014/main" id="{F863F552-6A34-4883-A549-D34F22AA842B}"/>
              </a:ext>
            </a:extLst>
          </p:cNvPr>
          <p:cNvSpPr>
            <a:spLocks noGrp="1"/>
          </p:cNvSpPr>
          <p:nvPr>
            <p:ph idx="1"/>
          </p:nvPr>
        </p:nvSpPr>
        <p:spPr/>
        <p:txBody>
          <a:bodyPr>
            <a:normAutofit fontScale="92500" lnSpcReduction="10000"/>
          </a:bodyPr>
          <a:lstStyle/>
          <a:p>
            <a:r>
              <a:rPr lang="en-US" dirty="0"/>
              <a:t>The Apostolic Eschatology Reveals Truths Relevant to the Thessalonians’ Confusion (4:15b–17).  </a:t>
            </a:r>
          </a:p>
          <a:p>
            <a:pPr lvl="1"/>
            <a:r>
              <a:rPr lang="en-US" dirty="0"/>
              <a:t>At the Lord’s coming, the risen dead will be the first to go to meet Jesus (4:15b–16). </a:t>
            </a:r>
          </a:p>
          <a:p>
            <a:pPr lvl="2"/>
            <a:r>
              <a:rPr lang="en-US" dirty="0"/>
              <a:t>4:15b That we who still live and remain here until the Lord’s coming</a:t>
            </a:r>
          </a:p>
          <a:p>
            <a:pPr lvl="3"/>
            <a:r>
              <a:rPr lang="en-US" dirty="0"/>
              <a:t>The new item is not the fact that Jesus will return, but that at the coming of Christ dead believers will ascend first, to be followed by living Christians.</a:t>
            </a:r>
          </a:p>
          <a:p>
            <a:pPr lvl="3"/>
            <a:r>
              <a:rPr lang="en-US" dirty="0"/>
              <a:t>Paul uses “we” for the simple reason that he was then alive and speaks of what living Christians should expect were the resurrected immediate. He goes further and includes the Thessalonians in the “we,” even though some of them at that moment are facing death. Only the living write and read letters, and so the words are geared to those “who still live.”</a:t>
            </a:r>
          </a:p>
          <a:p>
            <a:pPr lvl="2"/>
            <a:r>
              <a:rPr lang="en-US" dirty="0"/>
              <a:t>4:15c Will in no way go ahead of those who have died</a:t>
            </a:r>
          </a:p>
          <a:p>
            <a:pPr lvl="3"/>
            <a:r>
              <a:rPr lang="en-US" dirty="0"/>
              <a:t>Believers who manage to survive until the Coming of Christ will certainly not be the first to be summoned to go out and meet Christ.</a:t>
            </a:r>
          </a:p>
          <a:p>
            <a:pPr lvl="3"/>
            <a:r>
              <a:rPr lang="en-US" dirty="0"/>
              <a:t>There is also movement on the part of Christians, the dead first and then the living. The rendezvous will take place “in the air” (1 </a:t>
            </a:r>
            <a:r>
              <a:rPr lang="en-US" dirty="0" err="1"/>
              <a:t>Thess</a:t>
            </a:r>
            <a:r>
              <a:rPr lang="en-US" dirty="0"/>
              <a:t> 4:17).</a:t>
            </a:r>
          </a:p>
        </p:txBody>
      </p:sp>
    </p:spTree>
    <p:extLst>
      <p:ext uri="{BB962C8B-B14F-4D97-AF65-F5344CB8AC3E}">
        <p14:creationId xmlns:p14="http://schemas.microsoft.com/office/powerpoint/2010/main" val="41589339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5508D-C93F-4A18-B794-D58493FEBB70}"/>
              </a:ext>
            </a:extLst>
          </p:cNvPr>
          <p:cNvSpPr>
            <a:spLocks noGrp="1"/>
          </p:cNvSpPr>
          <p:nvPr>
            <p:ph type="title"/>
          </p:nvPr>
        </p:nvSpPr>
        <p:spPr/>
        <p:txBody>
          <a:bodyPr/>
          <a:lstStyle/>
          <a:p>
            <a:r>
              <a:rPr lang="en-US" dirty="0"/>
              <a:t>I </a:t>
            </a:r>
            <a:r>
              <a:rPr lang="en-US" dirty="0" err="1"/>
              <a:t>Thess</a:t>
            </a:r>
            <a:r>
              <a:rPr lang="en-US" dirty="0"/>
              <a:t> 4:13-18</a:t>
            </a:r>
          </a:p>
        </p:txBody>
      </p:sp>
      <p:sp>
        <p:nvSpPr>
          <p:cNvPr id="3" name="Content Placeholder 2">
            <a:extLst>
              <a:ext uri="{FF2B5EF4-FFF2-40B4-BE49-F238E27FC236}">
                <a16:creationId xmlns:a16="http://schemas.microsoft.com/office/drawing/2014/main" id="{F863F552-6A34-4883-A549-D34F22AA842B}"/>
              </a:ext>
            </a:extLst>
          </p:cNvPr>
          <p:cNvSpPr>
            <a:spLocks noGrp="1"/>
          </p:cNvSpPr>
          <p:nvPr>
            <p:ph idx="1"/>
          </p:nvPr>
        </p:nvSpPr>
        <p:spPr/>
        <p:txBody>
          <a:bodyPr>
            <a:normAutofit lnSpcReduction="10000"/>
          </a:bodyPr>
          <a:lstStyle/>
          <a:p>
            <a:r>
              <a:rPr lang="en-US" dirty="0"/>
              <a:t>The Apostolic Eschatology Reveals Truths Relevant to the Thessalonians’ Confusion (4:15b–17).  </a:t>
            </a:r>
          </a:p>
          <a:p>
            <a:pPr lvl="1"/>
            <a:r>
              <a:rPr lang="en-US" dirty="0"/>
              <a:t>At the Lord’s coming, the risen dead will be the first to go to meet Jesus (4:15b–16). </a:t>
            </a:r>
          </a:p>
          <a:p>
            <a:pPr lvl="2"/>
            <a:r>
              <a:rPr lang="en-US" dirty="0"/>
              <a:t>4:16a-c Because the Lord himself, with the commanding shout of the archangel’s voice and with the [sound of the] trumpet of God</a:t>
            </a:r>
          </a:p>
          <a:p>
            <a:pPr lvl="3"/>
            <a:r>
              <a:rPr lang="en-US" dirty="0"/>
              <a:t>Paul now demonstrates what the Coming of Christ will be like and how the dead will be resurrected and go ahead of the living believers.</a:t>
            </a:r>
          </a:p>
          <a:p>
            <a:pPr lvl="3"/>
            <a:r>
              <a:rPr lang="en-US" dirty="0"/>
              <a:t>a parallel in Joel 3:16 – </a:t>
            </a:r>
          </a:p>
          <a:p>
            <a:pPr lvl="3"/>
            <a:r>
              <a:rPr lang="en-US" sz="1200" dirty="0"/>
              <a:t>“God, by one single word of command could easily collect together men living on the very confines of the earth, bringing them from the extremities of the world to any place which he may choose, so also the merciful Saviour can bring back the soul after its long wandering.”</a:t>
            </a:r>
          </a:p>
          <a:p>
            <a:pPr lvl="2"/>
            <a:r>
              <a:rPr lang="en-US" dirty="0"/>
              <a:t>4:16d Will come down from heaven</a:t>
            </a:r>
          </a:p>
          <a:p>
            <a:pPr lvl="3"/>
            <a:r>
              <a:rPr lang="en-US" dirty="0"/>
              <a:t>Jesus will descend from heaven; that is, he will come down to the earth, and the saints will meet him in the air. (John 6:38)</a:t>
            </a:r>
          </a:p>
          <a:p>
            <a:pPr lvl="2"/>
            <a:r>
              <a:rPr lang="en-US" dirty="0"/>
              <a:t>4:16e And the dead in Christ will first be resurrected </a:t>
            </a:r>
          </a:p>
          <a:p>
            <a:pPr lvl="3"/>
            <a:r>
              <a:rPr lang="en-US" dirty="0"/>
              <a:t>This is the solution to grief of the Thessalonians</a:t>
            </a:r>
          </a:p>
          <a:p>
            <a:pPr lvl="3"/>
            <a:endParaRPr lang="en-US" dirty="0"/>
          </a:p>
        </p:txBody>
      </p:sp>
    </p:spTree>
    <p:extLst>
      <p:ext uri="{BB962C8B-B14F-4D97-AF65-F5344CB8AC3E}">
        <p14:creationId xmlns:p14="http://schemas.microsoft.com/office/powerpoint/2010/main" val="158264929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5508D-C93F-4A18-B794-D58493FEBB70}"/>
              </a:ext>
            </a:extLst>
          </p:cNvPr>
          <p:cNvSpPr>
            <a:spLocks noGrp="1"/>
          </p:cNvSpPr>
          <p:nvPr>
            <p:ph type="title"/>
          </p:nvPr>
        </p:nvSpPr>
        <p:spPr/>
        <p:txBody>
          <a:bodyPr/>
          <a:lstStyle/>
          <a:p>
            <a:r>
              <a:rPr lang="en-US" dirty="0"/>
              <a:t>I </a:t>
            </a:r>
            <a:r>
              <a:rPr lang="en-US" dirty="0" err="1"/>
              <a:t>Thess</a:t>
            </a:r>
            <a:r>
              <a:rPr lang="en-US" dirty="0"/>
              <a:t> 4:13-18</a:t>
            </a:r>
          </a:p>
        </p:txBody>
      </p:sp>
      <p:sp>
        <p:nvSpPr>
          <p:cNvPr id="3" name="Content Placeholder 2">
            <a:extLst>
              <a:ext uri="{FF2B5EF4-FFF2-40B4-BE49-F238E27FC236}">
                <a16:creationId xmlns:a16="http://schemas.microsoft.com/office/drawing/2014/main" id="{F863F552-6A34-4883-A549-D34F22AA842B}"/>
              </a:ext>
            </a:extLst>
          </p:cNvPr>
          <p:cNvSpPr>
            <a:spLocks noGrp="1"/>
          </p:cNvSpPr>
          <p:nvPr>
            <p:ph idx="1"/>
          </p:nvPr>
        </p:nvSpPr>
        <p:spPr/>
        <p:txBody>
          <a:bodyPr>
            <a:normAutofit lnSpcReduction="10000"/>
          </a:bodyPr>
          <a:lstStyle/>
          <a:p>
            <a:r>
              <a:rPr lang="en-US" dirty="0"/>
              <a:t>The Apostolic Eschatology Reveals Truths Relevant to the Thessalonians’ Confusion (4:15b–17).  </a:t>
            </a:r>
          </a:p>
          <a:p>
            <a:pPr lvl="1"/>
            <a:r>
              <a:rPr lang="en-US" dirty="0"/>
              <a:t>4:17a-d Next, we who still live and remain will be taken up together with [those who were dead] in the clouds to welcome the Lord in the air</a:t>
            </a:r>
          </a:p>
          <a:p>
            <a:pPr lvl="2"/>
            <a:r>
              <a:rPr lang="en-US" dirty="0"/>
              <a:t>Some have concluded that the rapture must mean the transportation of the saints from earth to another location, heaven, to wait out the tribulation. This is not indicated: rather, when the believers are caught up from one place to another, it is from earth to “the air.” The verb “taken up” is a “divine passive,” since God is the one who gathers the saints</a:t>
            </a:r>
          </a:p>
          <a:p>
            <a:pPr lvl="2"/>
            <a:r>
              <a:rPr lang="en-US" dirty="0"/>
              <a:t>Cloud can mean innumerable heavenly armies, to literal air, to the cloud of glory</a:t>
            </a:r>
          </a:p>
          <a:p>
            <a:pPr lvl="2"/>
            <a:r>
              <a:rPr lang="en-US" dirty="0"/>
              <a:t>Together denotes a reuniting of the people of Christ</a:t>
            </a:r>
          </a:p>
          <a:p>
            <a:pPr lvl="2"/>
            <a:r>
              <a:rPr lang="en-US" dirty="0"/>
              <a:t>Welcome indicates a meeting – with God</a:t>
            </a:r>
          </a:p>
          <a:p>
            <a:pPr lvl="2"/>
            <a:endParaRPr lang="en-US" dirty="0"/>
          </a:p>
        </p:txBody>
      </p:sp>
    </p:spTree>
    <p:extLst>
      <p:ext uri="{BB962C8B-B14F-4D97-AF65-F5344CB8AC3E}">
        <p14:creationId xmlns:p14="http://schemas.microsoft.com/office/powerpoint/2010/main" val="316120879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5508D-C93F-4A18-B794-D58493FEBB70}"/>
              </a:ext>
            </a:extLst>
          </p:cNvPr>
          <p:cNvSpPr>
            <a:spLocks noGrp="1"/>
          </p:cNvSpPr>
          <p:nvPr>
            <p:ph type="title"/>
          </p:nvPr>
        </p:nvSpPr>
        <p:spPr/>
        <p:txBody>
          <a:bodyPr/>
          <a:lstStyle/>
          <a:p>
            <a:r>
              <a:rPr lang="en-US" dirty="0"/>
              <a:t>I </a:t>
            </a:r>
            <a:r>
              <a:rPr lang="en-US" dirty="0" err="1"/>
              <a:t>Thess</a:t>
            </a:r>
            <a:r>
              <a:rPr lang="en-US" dirty="0"/>
              <a:t> 4:13-18</a:t>
            </a:r>
          </a:p>
        </p:txBody>
      </p:sp>
      <p:sp>
        <p:nvSpPr>
          <p:cNvPr id="3" name="Content Placeholder 2">
            <a:extLst>
              <a:ext uri="{FF2B5EF4-FFF2-40B4-BE49-F238E27FC236}">
                <a16:creationId xmlns:a16="http://schemas.microsoft.com/office/drawing/2014/main" id="{F863F552-6A34-4883-A549-D34F22AA842B}"/>
              </a:ext>
            </a:extLst>
          </p:cNvPr>
          <p:cNvSpPr>
            <a:spLocks noGrp="1"/>
          </p:cNvSpPr>
          <p:nvPr>
            <p:ph idx="1"/>
          </p:nvPr>
        </p:nvSpPr>
        <p:spPr/>
        <p:txBody>
          <a:bodyPr>
            <a:normAutofit fontScale="92500" lnSpcReduction="20000"/>
          </a:bodyPr>
          <a:lstStyle/>
          <a:p>
            <a:pPr lvl="1"/>
            <a:r>
              <a:rPr lang="en-US" dirty="0"/>
              <a:t>4:17e And so we will always be with the Lord</a:t>
            </a:r>
          </a:p>
          <a:p>
            <a:pPr lvl="2"/>
            <a:r>
              <a:rPr lang="en-US" dirty="0"/>
              <a:t>“I will come back and take you to be with me that you also may be where I am” (John 14:3).</a:t>
            </a:r>
          </a:p>
          <a:p>
            <a:pPr lvl="2"/>
            <a:r>
              <a:rPr lang="en-US" dirty="0"/>
              <a:t>Paul has made the point the Thessalonians needed to hear: we, that is, the living and the dead, will be together with Jesus, and living Christians may be confident that they will see their deceased friends in his presence.</a:t>
            </a:r>
          </a:p>
          <a:p>
            <a:r>
              <a:rPr lang="en-US" dirty="0"/>
              <a:t>The Benefit of This Doctrine Is to Encourage Living Christians (4:18).</a:t>
            </a:r>
          </a:p>
          <a:p>
            <a:pPr lvl="1"/>
            <a:r>
              <a:rPr lang="en-US" dirty="0"/>
              <a:t>4:18 So then, encourage one another with these words</a:t>
            </a:r>
          </a:p>
          <a:p>
            <a:pPr lvl="2"/>
            <a:r>
              <a:rPr lang="en-US" dirty="0"/>
              <a:t>In Gnosticism, information about the true nature of resurrection would have been part of a higher plane knowledge, not able to be absorbed by rank-and-file Christians. But Paul does not make this information private and individualistic but corporate; if properly grasped, it will lead them to “encourage one another”</a:t>
            </a:r>
          </a:p>
          <a:p>
            <a:pPr lvl="2"/>
            <a:r>
              <a:rPr lang="en-US" dirty="0"/>
              <a:t>“With these words” are not simply words of emotional support, but words of revelation that are by nature encouraging, on which they should base their speech to other believers and help them to throw away their un-Christian grief.</a:t>
            </a:r>
          </a:p>
        </p:txBody>
      </p:sp>
    </p:spTree>
    <p:extLst>
      <p:ext uri="{BB962C8B-B14F-4D97-AF65-F5344CB8AC3E}">
        <p14:creationId xmlns:p14="http://schemas.microsoft.com/office/powerpoint/2010/main" val="256101891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5508D-C93F-4A18-B794-D58493FEBB70}"/>
              </a:ext>
            </a:extLst>
          </p:cNvPr>
          <p:cNvSpPr>
            <a:spLocks noGrp="1"/>
          </p:cNvSpPr>
          <p:nvPr>
            <p:ph type="title"/>
          </p:nvPr>
        </p:nvSpPr>
        <p:spPr/>
        <p:txBody>
          <a:bodyPr/>
          <a:lstStyle/>
          <a:p>
            <a:r>
              <a:rPr lang="en-US" dirty="0"/>
              <a:t>I </a:t>
            </a:r>
            <a:r>
              <a:rPr lang="en-US" dirty="0" err="1"/>
              <a:t>Thess</a:t>
            </a:r>
            <a:r>
              <a:rPr lang="en-US" dirty="0"/>
              <a:t> 5:1-5</a:t>
            </a:r>
          </a:p>
        </p:txBody>
      </p:sp>
      <p:sp>
        <p:nvSpPr>
          <p:cNvPr id="3" name="Content Placeholder 2">
            <a:extLst>
              <a:ext uri="{FF2B5EF4-FFF2-40B4-BE49-F238E27FC236}">
                <a16:creationId xmlns:a16="http://schemas.microsoft.com/office/drawing/2014/main" id="{F863F552-6A34-4883-A549-D34F22AA842B}"/>
              </a:ext>
            </a:extLst>
          </p:cNvPr>
          <p:cNvSpPr>
            <a:spLocks noGrp="1"/>
          </p:cNvSpPr>
          <p:nvPr>
            <p:ph idx="1"/>
          </p:nvPr>
        </p:nvSpPr>
        <p:spPr/>
        <p:txBody>
          <a:bodyPr>
            <a:normAutofit fontScale="92500" lnSpcReduction="20000"/>
          </a:bodyPr>
          <a:lstStyle/>
          <a:p>
            <a:r>
              <a:rPr lang="en-US" dirty="0"/>
              <a:t>I. The Apostles Begin with Known Eschatological Teaching (5:1–5).  </a:t>
            </a:r>
          </a:p>
          <a:p>
            <a:pPr lvl="1"/>
            <a:r>
              <a:rPr lang="en-US" dirty="0"/>
              <a:t>The day of the Lord will come as sudden destruction (5:2–3).</a:t>
            </a:r>
          </a:p>
          <a:p>
            <a:pPr lvl="2"/>
            <a:r>
              <a:rPr lang="en-US" dirty="0"/>
              <a:t>5:2 Because you yourselves know perfectly well that the day of the Lord will come like a thief in the night</a:t>
            </a:r>
          </a:p>
          <a:p>
            <a:pPr lvl="3"/>
            <a:r>
              <a:rPr lang="en-US" dirty="0"/>
              <a:t>Jewish Tradition – the day of the lord will be a day of destruction</a:t>
            </a:r>
          </a:p>
          <a:p>
            <a:pPr lvl="3"/>
            <a:r>
              <a:rPr lang="en-US" dirty="0"/>
              <a:t>Jesus teaches – day of reunion with God and believers</a:t>
            </a:r>
          </a:p>
          <a:p>
            <a:pPr lvl="3"/>
            <a:r>
              <a:rPr lang="en-US" dirty="0"/>
              <a:t>If the owner of the house had known at what time of night the thief was coming, he would have kept watch and would not have let his house be broken into”</a:t>
            </a:r>
          </a:p>
          <a:p>
            <a:pPr lvl="2"/>
            <a:r>
              <a:rPr lang="en-US" dirty="0"/>
              <a:t>5:3a-b When they will be saying, “Peace and security,” then unexpected destruction will befall them</a:t>
            </a:r>
          </a:p>
          <a:p>
            <a:pPr lvl="3"/>
            <a:r>
              <a:rPr lang="en-US" dirty="0"/>
              <a:t>“They dress the wound of my people as though it were not serious. ‘Peace, peace,’ they say, when there is no peace” (</a:t>
            </a:r>
            <a:r>
              <a:rPr lang="en-US" dirty="0" err="1"/>
              <a:t>Jer</a:t>
            </a:r>
            <a:r>
              <a:rPr lang="en-US" dirty="0"/>
              <a:t> 6:14); and in Jesus’ teaching about the end, with its comparison with a sudden flood (Matt 24:37–39).</a:t>
            </a:r>
          </a:p>
          <a:p>
            <a:pPr lvl="3"/>
            <a:r>
              <a:rPr lang="en-US" dirty="0"/>
              <a:t>Paul echoes a well-known slogan of the Roman Empire, Pax et </a:t>
            </a:r>
            <a:r>
              <a:rPr lang="en-US" dirty="0" err="1"/>
              <a:t>securitas</a:t>
            </a:r>
            <a:r>
              <a:rPr lang="en-US" dirty="0"/>
              <a:t> (“Peace and security”)</a:t>
            </a:r>
          </a:p>
          <a:p>
            <a:pPr lvl="3"/>
            <a:r>
              <a:rPr lang="en-US" dirty="0"/>
              <a:t>Not even the Roman Empire, with its Caesar who proclaimed himself the divine savior, would protect them from God’s judgment. Paul foresees the sudden destruction of the wicked, employing terms that are as terse as they are catastrophic.</a:t>
            </a:r>
          </a:p>
          <a:p>
            <a:pPr lvl="3"/>
            <a:endParaRPr lang="en-US" dirty="0"/>
          </a:p>
        </p:txBody>
      </p:sp>
    </p:spTree>
    <p:extLst>
      <p:ext uri="{BB962C8B-B14F-4D97-AF65-F5344CB8AC3E}">
        <p14:creationId xmlns:p14="http://schemas.microsoft.com/office/powerpoint/2010/main" val="389311016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5508D-C93F-4A18-B794-D58493FEBB70}"/>
              </a:ext>
            </a:extLst>
          </p:cNvPr>
          <p:cNvSpPr>
            <a:spLocks noGrp="1"/>
          </p:cNvSpPr>
          <p:nvPr>
            <p:ph type="title"/>
          </p:nvPr>
        </p:nvSpPr>
        <p:spPr/>
        <p:txBody>
          <a:bodyPr/>
          <a:lstStyle/>
          <a:p>
            <a:r>
              <a:rPr lang="en-US" dirty="0"/>
              <a:t>I </a:t>
            </a:r>
            <a:r>
              <a:rPr lang="en-US" dirty="0" err="1"/>
              <a:t>Thess</a:t>
            </a:r>
            <a:r>
              <a:rPr lang="en-US" dirty="0"/>
              <a:t> 5:1-5</a:t>
            </a:r>
          </a:p>
        </p:txBody>
      </p:sp>
      <p:sp>
        <p:nvSpPr>
          <p:cNvPr id="3" name="Content Placeholder 2">
            <a:extLst>
              <a:ext uri="{FF2B5EF4-FFF2-40B4-BE49-F238E27FC236}">
                <a16:creationId xmlns:a16="http://schemas.microsoft.com/office/drawing/2014/main" id="{F863F552-6A34-4883-A549-D34F22AA842B}"/>
              </a:ext>
            </a:extLst>
          </p:cNvPr>
          <p:cNvSpPr>
            <a:spLocks noGrp="1"/>
          </p:cNvSpPr>
          <p:nvPr>
            <p:ph idx="1"/>
          </p:nvPr>
        </p:nvSpPr>
        <p:spPr/>
        <p:txBody>
          <a:bodyPr>
            <a:normAutofit fontScale="92500" lnSpcReduction="10000"/>
          </a:bodyPr>
          <a:lstStyle/>
          <a:p>
            <a:r>
              <a:rPr lang="en-US" dirty="0"/>
              <a:t>I. The Apostles Begin with Known Eschatological Teaching (5:1–5).  </a:t>
            </a:r>
          </a:p>
          <a:p>
            <a:pPr lvl="1"/>
            <a:r>
              <a:rPr lang="en-US" dirty="0"/>
              <a:t>The day of the Lord will come as sudden destruction (5:2–3).</a:t>
            </a:r>
          </a:p>
          <a:p>
            <a:pPr lvl="2"/>
            <a:r>
              <a:rPr lang="en-US" dirty="0"/>
              <a:t>5:3c-d [Sudden] as birth pains on a pregnant woman, and they will in no way escape</a:t>
            </a:r>
          </a:p>
          <a:p>
            <a:pPr lvl="3"/>
            <a:r>
              <a:rPr lang="en-US" dirty="0"/>
              <a:t>Labor is presented as a painful and grievous experience.</a:t>
            </a:r>
          </a:p>
          <a:p>
            <a:pPr lvl="3"/>
            <a:r>
              <a:rPr lang="en-US" dirty="0"/>
              <a:t>For birth pains are also for the strong men who are caught in (perceived) womanly weakness. As in Isa 13, those who war against God are emasculated and thus humiliated, writhing like a woman in labor.</a:t>
            </a:r>
          </a:p>
          <a:p>
            <a:pPr lvl="1"/>
            <a:r>
              <a:rPr lang="en-US" dirty="0"/>
              <a:t>The Thessalonian Christians, being who they are, will not be taken by surprise (5:4–5).</a:t>
            </a:r>
          </a:p>
          <a:p>
            <a:pPr lvl="2"/>
            <a:r>
              <a:rPr lang="en-US" dirty="0"/>
              <a:t>5:4 But you, brothers and sisters, are not in darkness, so that the day would surprise you like a thief</a:t>
            </a:r>
          </a:p>
          <a:p>
            <a:pPr lvl="3"/>
            <a:r>
              <a:rPr lang="en-US" dirty="0"/>
              <a:t>Light has its biblical sense of entry into the realm of salvation: “The people walking in darkness have seen a great light; on those living in the land of deep darkness a light has dawned” (Isa 9:2). People of the light are those who have a relationship with the saving God, who has broken into the world’s darkness.</a:t>
            </a:r>
          </a:p>
        </p:txBody>
      </p:sp>
    </p:spTree>
    <p:extLst>
      <p:ext uri="{BB962C8B-B14F-4D97-AF65-F5344CB8AC3E}">
        <p14:creationId xmlns:p14="http://schemas.microsoft.com/office/powerpoint/2010/main" val="220657015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5508D-C93F-4A18-B794-D58493FEBB70}"/>
              </a:ext>
            </a:extLst>
          </p:cNvPr>
          <p:cNvSpPr>
            <a:spLocks noGrp="1"/>
          </p:cNvSpPr>
          <p:nvPr>
            <p:ph type="title"/>
          </p:nvPr>
        </p:nvSpPr>
        <p:spPr/>
        <p:txBody>
          <a:bodyPr/>
          <a:lstStyle/>
          <a:p>
            <a:r>
              <a:rPr lang="en-US" dirty="0"/>
              <a:t>I </a:t>
            </a:r>
            <a:r>
              <a:rPr lang="en-US" dirty="0" err="1"/>
              <a:t>Thess</a:t>
            </a:r>
            <a:r>
              <a:rPr lang="en-US" dirty="0"/>
              <a:t> 5:1-5</a:t>
            </a:r>
          </a:p>
        </p:txBody>
      </p:sp>
      <p:sp>
        <p:nvSpPr>
          <p:cNvPr id="3" name="Content Placeholder 2">
            <a:extLst>
              <a:ext uri="{FF2B5EF4-FFF2-40B4-BE49-F238E27FC236}">
                <a16:creationId xmlns:a16="http://schemas.microsoft.com/office/drawing/2014/main" id="{F863F552-6A34-4883-A549-D34F22AA842B}"/>
              </a:ext>
            </a:extLst>
          </p:cNvPr>
          <p:cNvSpPr>
            <a:spLocks noGrp="1"/>
          </p:cNvSpPr>
          <p:nvPr>
            <p:ph idx="1"/>
          </p:nvPr>
        </p:nvSpPr>
        <p:spPr/>
        <p:txBody>
          <a:bodyPr>
            <a:normAutofit/>
          </a:bodyPr>
          <a:lstStyle/>
          <a:p>
            <a:r>
              <a:rPr lang="en-US" dirty="0"/>
              <a:t>I. The Apostles Begin with Known Eschatological Teaching (5:1–5).  </a:t>
            </a:r>
          </a:p>
          <a:p>
            <a:pPr lvl="1"/>
            <a:r>
              <a:rPr lang="en-US" dirty="0"/>
              <a:t>The Thessalonian Christians, being who they are, will not be taken by surprise (5:4–5).</a:t>
            </a:r>
          </a:p>
          <a:p>
            <a:pPr lvl="2"/>
            <a:r>
              <a:rPr lang="en-US" dirty="0"/>
              <a:t>5:5 For you are all children of light and the children of the day. We are not of the night nor of the darkness</a:t>
            </a:r>
          </a:p>
          <a:p>
            <a:pPr lvl="3"/>
            <a:r>
              <a:rPr lang="en-US" dirty="0"/>
              <a:t>The NT uses both terms to refer to people of either sex who share a spiritual commonality. Paul emphasizes day versus night as his main motif in 5:6–8. Night is for sleep and drunkenness; day implies self-control and preparedness.</a:t>
            </a:r>
          </a:p>
        </p:txBody>
      </p:sp>
    </p:spTree>
    <p:extLst>
      <p:ext uri="{BB962C8B-B14F-4D97-AF65-F5344CB8AC3E}">
        <p14:creationId xmlns:p14="http://schemas.microsoft.com/office/powerpoint/2010/main" val="205054161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5508D-C93F-4A18-B794-D58493FEBB70}"/>
              </a:ext>
            </a:extLst>
          </p:cNvPr>
          <p:cNvSpPr>
            <a:spLocks noGrp="1"/>
          </p:cNvSpPr>
          <p:nvPr>
            <p:ph type="title"/>
          </p:nvPr>
        </p:nvSpPr>
        <p:spPr/>
        <p:txBody>
          <a:bodyPr/>
          <a:lstStyle/>
          <a:p>
            <a:r>
              <a:rPr lang="en-US" dirty="0"/>
              <a:t>I </a:t>
            </a:r>
            <a:r>
              <a:rPr lang="en-US" dirty="0" err="1"/>
              <a:t>Thess</a:t>
            </a:r>
            <a:r>
              <a:rPr lang="en-US" dirty="0"/>
              <a:t> 5:6-28</a:t>
            </a:r>
          </a:p>
        </p:txBody>
      </p:sp>
      <p:sp>
        <p:nvSpPr>
          <p:cNvPr id="3" name="Content Placeholder 2">
            <a:extLst>
              <a:ext uri="{FF2B5EF4-FFF2-40B4-BE49-F238E27FC236}">
                <a16:creationId xmlns:a16="http://schemas.microsoft.com/office/drawing/2014/main" id="{F863F552-6A34-4883-A549-D34F22AA842B}"/>
              </a:ext>
            </a:extLst>
          </p:cNvPr>
          <p:cNvSpPr>
            <a:spLocks noGrp="1"/>
          </p:cNvSpPr>
          <p:nvPr>
            <p:ph idx="1"/>
          </p:nvPr>
        </p:nvSpPr>
        <p:spPr/>
        <p:txBody>
          <a:bodyPr>
            <a:normAutofit/>
          </a:bodyPr>
          <a:lstStyle/>
          <a:p>
            <a:r>
              <a:rPr lang="en-US" dirty="0"/>
              <a:t>The Apostles Turn to Ethical Exhortation Based on This Teaching (5:6–11).</a:t>
            </a:r>
          </a:p>
          <a:p>
            <a:pPr lvl="1"/>
            <a:r>
              <a:rPr lang="en-US" dirty="0"/>
              <a:t>They should be alert and self-controlled (5:6–8a). </a:t>
            </a:r>
          </a:p>
          <a:p>
            <a:pPr lvl="2"/>
            <a:r>
              <a:rPr lang="en-US" dirty="0"/>
              <a:t>5:6 So then, let us not let ourselves fall asleep, as do other people, but let us keep alert and exercise self-control</a:t>
            </a:r>
          </a:p>
          <a:p>
            <a:pPr lvl="3"/>
            <a:r>
              <a:rPr lang="en-US" dirty="0"/>
              <a:t>“Falling asleep” may be a sign of spiritual carelessness, particularly in the face of God’s impending judgment</a:t>
            </a:r>
          </a:p>
          <a:p>
            <a:pPr lvl="3"/>
            <a:r>
              <a:rPr lang="en-US" dirty="0"/>
              <a:t>Versus “Sleep”. Sleep is what “other people” do; the comparative clause refers to “outsiders” – essentially sin</a:t>
            </a:r>
          </a:p>
          <a:p>
            <a:pPr lvl="3"/>
            <a:r>
              <a:rPr lang="en-US" dirty="0"/>
              <a:t>To stay vigilant and in control, particularly because they do not know when Jesus will return.</a:t>
            </a:r>
          </a:p>
          <a:p>
            <a:pPr lvl="2"/>
            <a:r>
              <a:rPr lang="en-US" dirty="0"/>
              <a:t>5:7 [I say this because] those who fall asleep do so at night and those who get drunk do so at night  (Rom 13:12a, 13a).</a:t>
            </a:r>
          </a:p>
          <a:p>
            <a:pPr lvl="3"/>
            <a:r>
              <a:rPr lang="en-US" dirty="0"/>
              <a:t>Another contrast in Christian behaviors to others (outsiders)</a:t>
            </a:r>
          </a:p>
          <a:p>
            <a:pPr lvl="3"/>
            <a:r>
              <a:rPr lang="en-US" dirty="0"/>
              <a:t>Feast of Dionysus may be a backdrop – Midnight drunken feast</a:t>
            </a:r>
          </a:p>
        </p:txBody>
      </p:sp>
    </p:spTree>
    <p:extLst>
      <p:ext uri="{BB962C8B-B14F-4D97-AF65-F5344CB8AC3E}">
        <p14:creationId xmlns:p14="http://schemas.microsoft.com/office/powerpoint/2010/main" val="85130917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5508D-C93F-4A18-B794-D58493FEBB70}"/>
              </a:ext>
            </a:extLst>
          </p:cNvPr>
          <p:cNvSpPr>
            <a:spLocks noGrp="1"/>
          </p:cNvSpPr>
          <p:nvPr>
            <p:ph type="title"/>
          </p:nvPr>
        </p:nvSpPr>
        <p:spPr/>
        <p:txBody>
          <a:bodyPr/>
          <a:lstStyle/>
          <a:p>
            <a:r>
              <a:rPr lang="en-US" dirty="0"/>
              <a:t>I </a:t>
            </a:r>
            <a:r>
              <a:rPr lang="en-US" dirty="0" err="1"/>
              <a:t>Thess</a:t>
            </a:r>
            <a:r>
              <a:rPr lang="en-US" dirty="0"/>
              <a:t> 5:6-28</a:t>
            </a:r>
          </a:p>
        </p:txBody>
      </p:sp>
      <p:sp>
        <p:nvSpPr>
          <p:cNvPr id="3" name="Content Placeholder 2">
            <a:extLst>
              <a:ext uri="{FF2B5EF4-FFF2-40B4-BE49-F238E27FC236}">
                <a16:creationId xmlns:a16="http://schemas.microsoft.com/office/drawing/2014/main" id="{F863F552-6A34-4883-A549-D34F22AA842B}"/>
              </a:ext>
            </a:extLst>
          </p:cNvPr>
          <p:cNvSpPr>
            <a:spLocks noGrp="1"/>
          </p:cNvSpPr>
          <p:nvPr>
            <p:ph idx="1"/>
          </p:nvPr>
        </p:nvSpPr>
        <p:spPr/>
        <p:txBody>
          <a:bodyPr>
            <a:normAutofit/>
          </a:bodyPr>
          <a:lstStyle/>
          <a:p>
            <a:r>
              <a:rPr lang="en-US" dirty="0"/>
              <a:t>The Apostles Turn to Ethical Exhortation Based on This Teaching (5:6–11).</a:t>
            </a:r>
          </a:p>
          <a:p>
            <a:pPr lvl="1"/>
            <a:r>
              <a:rPr lang="en-US" dirty="0"/>
              <a:t>They should be alert and self-controlled (5:6–8). </a:t>
            </a:r>
          </a:p>
          <a:p>
            <a:pPr lvl="2"/>
            <a:r>
              <a:rPr lang="en-US" dirty="0"/>
              <a:t>5:8 But because we belong to the day, let us exercise self-control by putting on faith and love as a breastplate and as a helmet the sure expectation of our [coming] salvation</a:t>
            </a:r>
          </a:p>
          <a:p>
            <a:pPr lvl="3"/>
            <a:r>
              <a:rPr lang="en-US" dirty="0"/>
              <a:t>He contrasts believers with the world and adds further emphasis (the pronoun “we,” ), to contrast them with those who sleep and get drunk.</a:t>
            </a:r>
          </a:p>
          <a:p>
            <a:pPr lvl="3"/>
            <a:r>
              <a:rPr lang="en-US" dirty="0"/>
              <a:t>“[Yahweh] put on righteousness as his breastplate, and the helmet of salvation on his head; he put on the garments of vengeance and wrapped himself in zeal as in a cloak” (Isa 59:17). Yet in Paul’s usage, it is always the believer who puts on the armor</a:t>
            </a:r>
          </a:p>
          <a:p>
            <a:pPr lvl="3"/>
            <a:r>
              <a:rPr lang="en-US" dirty="0"/>
              <a:t>Helmet/salvation is not wishful thinking but rather confidence in God’s future action.</a:t>
            </a:r>
          </a:p>
        </p:txBody>
      </p:sp>
    </p:spTree>
    <p:extLst>
      <p:ext uri="{BB962C8B-B14F-4D97-AF65-F5344CB8AC3E}">
        <p14:creationId xmlns:p14="http://schemas.microsoft.com/office/powerpoint/2010/main" val="81780879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5508D-C93F-4A18-B794-D58493FEBB70}"/>
              </a:ext>
            </a:extLst>
          </p:cNvPr>
          <p:cNvSpPr>
            <a:spLocks noGrp="1"/>
          </p:cNvSpPr>
          <p:nvPr>
            <p:ph type="title"/>
          </p:nvPr>
        </p:nvSpPr>
        <p:spPr/>
        <p:txBody>
          <a:bodyPr/>
          <a:lstStyle/>
          <a:p>
            <a:r>
              <a:rPr lang="en-US" dirty="0"/>
              <a:t>I </a:t>
            </a:r>
            <a:r>
              <a:rPr lang="en-US" dirty="0" err="1"/>
              <a:t>Thess</a:t>
            </a:r>
            <a:r>
              <a:rPr lang="en-US" dirty="0"/>
              <a:t> 5:6-28</a:t>
            </a:r>
          </a:p>
        </p:txBody>
      </p:sp>
      <p:sp>
        <p:nvSpPr>
          <p:cNvPr id="3" name="Content Placeholder 2">
            <a:extLst>
              <a:ext uri="{FF2B5EF4-FFF2-40B4-BE49-F238E27FC236}">
                <a16:creationId xmlns:a16="http://schemas.microsoft.com/office/drawing/2014/main" id="{F863F552-6A34-4883-A549-D34F22AA842B}"/>
              </a:ext>
            </a:extLst>
          </p:cNvPr>
          <p:cNvSpPr>
            <a:spLocks noGrp="1"/>
          </p:cNvSpPr>
          <p:nvPr>
            <p:ph idx="1"/>
          </p:nvPr>
        </p:nvSpPr>
        <p:spPr/>
        <p:txBody>
          <a:bodyPr>
            <a:normAutofit lnSpcReduction="10000"/>
          </a:bodyPr>
          <a:lstStyle/>
          <a:p>
            <a:r>
              <a:rPr lang="en-US" dirty="0"/>
              <a:t>The Apostles Turn to Ethical Exhortation Based on This Teaching (5:6–11).</a:t>
            </a:r>
          </a:p>
          <a:p>
            <a:pPr lvl="1"/>
            <a:r>
              <a:rPr lang="en-US" dirty="0"/>
              <a:t>They should have the confidence that they will live with Christ at the resurrection (5:9–10). </a:t>
            </a:r>
          </a:p>
          <a:p>
            <a:pPr lvl="2"/>
            <a:r>
              <a:rPr lang="en-US" dirty="0"/>
              <a:t>5:9-10a [This is the confidence we have] because God has not assigned us to feel [his coming] wrath, but rather to obtain salvation through our Lord Jesus Christ, who died for us</a:t>
            </a:r>
          </a:p>
          <a:p>
            <a:pPr lvl="3"/>
            <a:r>
              <a:rPr lang="en-US" dirty="0"/>
              <a:t>Believers are to live in confident expectation of salvation. God has determined that his people will not face his eschatological (coming) wrath.</a:t>
            </a:r>
          </a:p>
          <a:p>
            <a:pPr lvl="3"/>
            <a:r>
              <a:rPr lang="en-US" dirty="0"/>
              <a:t>By contrast, “but”, believers are destined to “obtain salvation.” That is “the obtaining of salvation” is equal to “[we] will obtain salvation.”</a:t>
            </a:r>
          </a:p>
          <a:p>
            <a:pPr lvl="3"/>
            <a:r>
              <a:rPr lang="en-US" dirty="0"/>
              <a:t>Christ’s resurrection as the basis for escaping God’s wrath, here it is his death. Paul </a:t>
            </a:r>
            <a:r>
              <a:rPr lang="en-US" dirty="0" err="1"/>
              <a:t>taught“that</a:t>
            </a:r>
            <a:r>
              <a:rPr lang="en-US" dirty="0"/>
              <a:t> the Messiah had to suffer and rise from the dead” (Acts 17:3). “Christ died for our sins” (1 Cor 15:3).</a:t>
            </a:r>
          </a:p>
          <a:p>
            <a:pPr lvl="3"/>
            <a:r>
              <a:rPr lang="en-US" dirty="0"/>
              <a:t>In Christian theology “Christ’s death for us” came to have a central position in the theology of atonement.</a:t>
            </a:r>
          </a:p>
        </p:txBody>
      </p:sp>
    </p:spTree>
    <p:extLst>
      <p:ext uri="{BB962C8B-B14F-4D97-AF65-F5344CB8AC3E}">
        <p14:creationId xmlns:p14="http://schemas.microsoft.com/office/powerpoint/2010/main" val="311433668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5508D-C93F-4A18-B794-D58493FEBB70}"/>
              </a:ext>
            </a:extLst>
          </p:cNvPr>
          <p:cNvSpPr>
            <a:spLocks noGrp="1"/>
          </p:cNvSpPr>
          <p:nvPr>
            <p:ph type="title"/>
          </p:nvPr>
        </p:nvSpPr>
        <p:spPr/>
        <p:txBody>
          <a:bodyPr/>
          <a:lstStyle/>
          <a:p>
            <a:r>
              <a:rPr lang="en-US" dirty="0"/>
              <a:t>I </a:t>
            </a:r>
            <a:r>
              <a:rPr lang="en-US" dirty="0" err="1"/>
              <a:t>Thess</a:t>
            </a:r>
            <a:r>
              <a:rPr lang="en-US" dirty="0"/>
              <a:t> 5:6-28</a:t>
            </a:r>
          </a:p>
        </p:txBody>
      </p:sp>
      <p:sp>
        <p:nvSpPr>
          <p:cNvPr id="3" name="Content Placeholder 2">
            <a:extLst>
              <a:ext uri="{FF2B5EF4-FFF2-40B4-BE49-F238E27FC236}">
                <a16:creationId xmlns:a16="http://schemas.microsoft.com/office/drawing/2014/main" id="{F863F552-6A34-4883-A549-D34F22AA842B}"/>
              </a:ext>
            </a:extLst>
          </p:cNvPr>
          <p:cNvSpPr>
            <a:spLocks noGrp="1"/>
          </p:cNvSpPr>
          <p:nvPr>
            <p:ph idx="1"/>
          </p:nvPr>
        </p:nvSpPr>
        <p:spPr/>
        <p:txBody>
          <a:bodyPr>
            <a:normAutofit/>
          </a:bodyPr>
          <a:lstStyle/>
          <a:p>
            <a:r>
              <a:rPr lang="en-US" dirty="0"/>
              <a:t>The Apostles Turn to Ethical Exhortation Based on This Teaching (5:6–11).</a:t>
            </a:r>
          </a:p>
          <a:p>
            <a:pPr lvl="1"/>
            <a:r>
              <a:rPr lang="en-US" dirty="0"/>
              <a:t>They should have the confidence that they will live with Christ at the resurrection (5:9–10). </a:t>
            </a:r>
          </a:p>
          <a:p>
            <a:pPr lvl="2"/>
            <a:r>
              <a:rPr lang="en-US" dirty="0"/>
              <a:t>5:10b-d So that, whether we are [still] keeping alert or whether we have [already] died, we shall live together with him</a:t>
            </a:r>
          </a:p>
          <a:p>
            <a:pPr lvl="3"/>
            <a:r>
              <a:rPr lang="en-US" dirty="0"/>
              <a:t>Paul has lent no support to the notion that watchfulness is merely the desired ideal; rather, it is the very nature of the children of light that they will not be caught by the “thief.”</a:t>
            </a:r>
          </a:p>
          <a:p>
            <a:pPr lvl="3"/>
            <a:r>
              <a:rPr lang="en-US" dirty="0"/>
              <a:t>Whether the Christian is alive and alert or has died in the interim, “we shall live together with him.” Paul uses the phrase “together with” for the second time; in 4:17 it was with the resurrected saints, and here it is with the Lord Jesus. He highlights the unity of Christ with his people.</a:t>
            </a:r>
          </a:p>
        </p:txBody>
      </p:sp>
    </p:spTree>
    <p:extLst>
      <p:ext uri="{BB962C8B-B14F-4D97-AF65-F5344CB8AC3E}">
        <p14:creationId xmlns:p14="http://schemas.microsoft.com/office/powerpoint/2010/main" val="216883817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5508D-C93F-4A18-B794-D58493FEBB70}"/>
              </a:ext>
            </a:extLst>
          </p:cNvPr>
          <p:cNvSpPr>
            <a:spLocks noGrp="1"/>
          </p:cNvSpPr>
          <p:nvPr>
            <p:ph type="title"/>
          </p:nvPr>
        </p:nvSpPr>
        <p:spPr/>
        <p:txBody>
          <a:bodyPr/>
          <a:lstStyle/>
          <a:p>
            <a:r>
              <a:rPr lang="en-US" dirty="0"/>
              <a:t>I </a:t>
            </a:r>
            <a:r>
              <a:rPr lang="en-US" dirty="0" err="1"/>
              <a:t>Thess</a:t>
            </a:r>
            <a:r>
              <a:rPr lang="en-US" dirty="0"/>
              <a:t> 5:6-28</a:t>
            </a:r>
          </a:p>
        </p:txBody>
      </p:sp>
      <p:sp>
        <p:nvSpPr>
          <p:cNvPr id="3" name="Content Placeholder 2">
            <a:extLst>
              <a:ext uri="{FF2B5EF4-FFF2-40B4-BE49-F238E27FC236}">
                <a16:creationId xmlns:a16="http://schemas.microsoft.com/office/drawing/2014/main" id="{F863F552-6A34-4883-A549-D34F22AA842B}"/>
              </a:ext>
            </a:extLst>
          </p:cNvPr>
          <p:cNvSpPr>
            <a:spLocks noGrp="1"/>
          </p:cNvSpPr>
          <p:nvPr>
            <p:ph idx="1"/>
          </p:nvPr>
        </p:nvSpPr>
        <p:spPr/>
        <p:txBody>
          <a:bodyPr>
            <a:normAutofit fontScale="92500" lnSpcReduction="20000"/>
          </a:bodyPr>
          <a:lstStyle/>
          <a:p>
            <a:pPr lvl="2"/>
            <a:r>
              <a:rPr lang="en-US" dirty="0"/>
              <a:t>5:11 So then, encourage and build up one another, just as you are already doing</a:t>
            </a:r>
          </a:p>
          <a:p>
            <a:pPr lvl="3"/>
            <a:r>
              <a:rPr lang="en-US" dirty="0"/>
              <a:t>A proper use of end-times truth is to benefit and enhance the spiritual life of other Christians. Their encouragement and edification is to be mutual; he uses the synonymous phrases “one another” and “one to another” (lit., “one to one,”).</a:t>
            </a:r>
          </a:p>
          <a:p>
            <a:pPr lvl="3"/>
            <a:r>
              <a:rPr lang="en-US" dirty="0"/>
              <a:t>Encouragement and edification are excellent ways to express the “familial love”</a:t>
            </a:r>
          </a:p>
          <a:p>
            <a:pPr lvl="2"/>
            <a:r>
              <a:rPr lang="en-US" dirty="0"/>
              <a:t>A rational response to the truth of Christ’s coming should be fear that works repentance. Yet according to Paul, repentance is not the fruit of rationality; if people turned to Christ in the face of the approaching end, it was because God had enlightened them.</a:t>
            </a:r>
          </a:p>
          <a:p>
            <a:pPr lvl="2"/>
            <a:r>
              <a:rPr lang="en-US" dirty="0"/>
              <a:t>In the Scriptures, preparedness is not based on knowing a date but on not knowing a date. It is defined as living as children of the day even when the day of the Lord is unpredictable.</a:t>
            </a:r>
          </a:p>
          <a:p>
            <a:pPr lvl="2"/>
            <a:r>
              <a:rPr lang="en-US" dirty="0"/>
              <a:t>God summons every believer to watchfulness, since every human being has a deficit of attention when it comes to holiness. Yet in Christ, as we have seen, God’s people have the ability to remain watchful. If they drift off, this is not because they lack the means; rather they lack the willingness to focus on the future deeds of God and to act appropriately.</a:t>
            </a:r>
          </a:p>
        </p:txBody>
      </p:sp>
    </p:spTree>
    <p:extLst>
      <p:ext uri="{BB962C8B-B14F-4D97-AF65-F5344CB8AC3E}">
        <p14:creationId xmlns:p14="http://schemas.microsoft.com/office/powerpoint/2010/main" val="82729754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5508D-C93F-4A18-B794-D58493FEBB70}"/>
              </a:ext>
            </a:extLst>
          </p:cNvPr>
          <p:cNvSpPr>
            <a:spLocks noGrp="1"/>
          </p:cNvSpPr>
          <p:nvPr>
            <p:ph type="title"/>
          </p:nvPr>
        </p:nvSpPr>
        <p:spPr/>
        <p:txBody>
          <a:bodyPr/>
          <a:lstStyle/>
          <a:p>
            <a:r>
              <a:rPr lang="en-US" dirty="0"/>
              <a:t>I </a:t>
            </a:r>
            <a:r>
              <a:rPr lang="en-US" dirty="0" err="1"/>
              <a:t>Thess</a:t>
            </a:r>
            <a:r>
              <a:rPr lang="en-US" dirty="0"/>
              <a:t> 5:6-28</a:t>
            </a:r>
          </a:p>
        </p:txBody>
      </p:sp>
      <p:sp>
        <p:nvSpPr>
          <p:cNvPr id="3" name="Content Placeholder 2">
            <a:extLst>
              <a:ext uri="{FF2B5EF4-FFF2-40B4-BE49-F238E27FC236}">
                <a16:creationId xmlns:a16="http://schemas.microsoft.com/office/drawing/2014/main" id="{F863F552-6A34-4883-A549-D34F22AA842B}"/>
              </a:ext>
            </a:extLst>
          </p:cNvPr>
          <p:cNvSpPr>
            <a:spLocks noGrp="1"/>
          </p:cNvSpPr>
          <p:nvPr>
            <p:ph idx="1"/>
          </p:nvPr>
        </p:nvSpPr>
        <p:spPr/>
        <p:txBody>
          <a:bodyPr>
            <a:normAutofit lnSpcReduction="10000"/>
          </a:bodyPr>
          <a:lstStyle/>
          <a:p>
            <a:r>
              <a:rPr lang="en-US" dirty="0"/>
              <a:t>VIII. Final Exhortations (5:12–22)  </a:t>
            </a:r>
          </a:p>
          <a:p>
            <a:pPr lvl="1"/>
            <a:r>
              <a:rPr lang="en-US" dirty="0"/>
              <a:t>The apostles speak to all church members (5:12–13) </a:t>
            </a:r>
          </a:p>
          <a:p>
            <a:pPr lvl="2"/>
            <a:r>
              <a:rPr lang="en-US" dirty="0"/>
              <a:t>5:12 And now we appeal to you, brothers and sisters, to respect those who labor among you and who lead you in the Lord and admonish you</a:t>
            </a:r>
          </a:p>
          <a:p>
            <a:pPr lvl="3"/>
            <a:r>
              <a:rPr lang="en-US" dirty="0"/>
              <a:t>He asks them to “respect” or “recognize” their leaders, </a:t>
            </a:r>
          </a:p>
          <a:p>
            <a:pPr lvl="4"/>
            <a:r>
              <a:rPr lang="en-US" dirty="0"/>
              <a:t>labeling them with three labels “those who labor … [those] who lead … [those who] admonish.”</a:t>
            </a:r>
          </a:p>
          <a:p>
            <a:pPr lvl="4"/>
            <a:r>
              <a:rPr lang="en-US" dirty="0"/>
              <a:t>Paul is not speaking of three groups but one. “Labor” shows that they have followed the apostolic example of labor and hardship. The leaders of the church follow Paul in validating their ministries through their own work, so as not to burden their hearers.</a:t>
            </a:r>
          </a:p>
          <a:p>
            <a:pPr lvl="4"/>
            <a:r>
              <a:rPr lang="en-US" dirty="0"/>
              <a:t>The Thessalonians are to respect these leaders, not simply with verbal honors but by paying careful attention to their spiritual direction, even when it consists in warning them away from pet habits. Admonishment must be offered in kindly, paternal, but not paternalistic terms (I Cor 4:14)</a:t>
            </a:r>
          </a:p>
        </p:txBody>
      </p:sp>
    </p:spTree>
    <p:extLst>
      <p:ext uri="{BB962C8B-B14F-4D97-AF65-F5344CB8AC3E}">
        <p14:creationId xmlns:p14="http://schemas.microsoft.com/office/powerpoint/2010/main" val="7158260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5508D-C93F-4A18-B794-D58493FEBB70}"/>
              </a:ext>
            </a:extLst>
          </p:cNvPr>
          <p:cNvSpPr>
            <a:spLocks noGrp="1"/>
          </p:cNvSpPr>
          <p:nvPr>
            <p:ph type="title"/>
          </p:nvPr>
        </p:nvSpPr>
        <p:spPr/>
        <p:txBody>
          <a:bodyPr/>
          <a:lstStyle/>
          <a:p>
            <a:r>
              <a:rPr lang="en-US" dirty="0"/>
              <a:t>I </a:t>
            </a:r>
            <a:r>
              <a:rPr lang="en-US" dirty="0" err="1"/>
              <a:t>Thess</a:t>
            </a:r>
            <a:r>
              <a:rPr lang="en-US" dirty="0"/>
              <a:t> 5:6-28</a:t>
            </a:r>
          </a:p>
        </p:txBody>
      </p:sp>
      <p:sp>
        <p:nvSpPr>
          <p:cNvPr id="3" name="Content Placeholder 2">
            <a:extLst>
              <a:ext uri="{FF2B5EF4-FFF2-40B4-BE49-F238E27FC236}">
                <a16:creationId xmlns:a16="http://schemas.microsoft.com/office/drawing/2014/main" id="{F863F552-6A34-4883-A549-D34F22AA842B}"/>
              </a:ext>
            </a:extLst>
          </p:cNvPr>
          <p:cNvSpPr>
            <a:spLocks noGrp="1"/>
          </p:cNvSpPr>
          <p:nvPr>
            <p:ph idx="1"/>
          </p:nvPr>
        </p:nvSpPr>
        <p:spPr/>
        <p:txBody>
          <a:bodyPr>
            <a:normAutofit/>
          </a:bodyPr>
          <a:lstStyle/>
          <a:p>
            <a:r>
              <a:rPr lang="en-US" dirty="0"/>
              <a:t>VIII. Final Exhortations (5:12–22)  </a:t>
            </a:r>
          </a:p>
          <a:p>
            <a:pPr lvl="1"/>
            <a:r>
              <a:rPr lang="en-US" dirty="0"/>
              <a:t>The apostles speak to all church members (5:12–13) </a:t>
            </a:r>
          </a:p>
          <a:p>
            <a:pPr lvl="2"/>
            <a:r>
              <a:rPr lang="en-US" dirty="0"/>
              <a:t>5:13 And to esteem them profoundly in love because of their work. Be at peace among yourselves</a:t>
            </a:r>
          </a:p>
          <a:p>
            <a:pPr lvl="3"/>
            <a:r>
              <a:rPr lang="en-US" dirty="0"/>
              <a:t>Not only should they respect their leaders, but they should also hold them in highest esteem.</a:t>
            </a:r>
          </a:p>
          <a:p>
            <a:pPr lvl="3"/>
            <a:r>
              <a:rPr lang="en-US" dirty="0"/>
              <a:t>The fact that Paul links the respect due them to the quality of their work does not weigh against the possibility that these people hold an official position in the church</a:t>
            </a:r>
          </a:p>
          <a:p>
            <a:pPr lvl="3"/>
            <a:r>
              <a:rPr lang="en-US" dirty="0"/>
              <a:t>This teaching is necessary since there is no basis to know how to treat leaders</a:t>
            </a:r>
          </a:p>
          <a:p>
            <a:pPr lvl="3"/>
            <a:r>
              <a:rPr lang="en-US" dirty="0"/>
              <a:t>The important element here would be that those who respect their leaders and eschew unruliness will foster a peaceful atmosphere in the church.</a:t>
            </a:r>
          </a:p>
        </p:txBody>
      </p:sp>
    </p:spTree>
    <p:extLst>
      <p:ext uri="{BB962C8B-B14F-4D97-AF65-F5344CB8AC3E}">
        <p14:creationId xmlns:p14="http://schemas.microsoft.com/office/powerpoint/2010/main" val="365159416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5508D-C93F-4A18-B794-D58493FEBB70}"/>
              </a:ext>
            </a:extLst>
          </p:cNvPr>
          <p:cNvSpPr>
            <a:spLocks noGrp="1"/>
          </p:cNvSpPr>
          <p:nvPr>
            <p:ph type="title"/>
          </p:nvPr>
        </p:nvSpPr>
        <p:spPr/>
        <p:txBody>
          <a:bodyPr/>
          <a:lstStyle/>
          <a:p>
            <a:r>
              <a:rPr lang="en-US" dirty="0"/>
              <a:t>I </a:t>
            </a:r>
            <a:r>
              <a:rPr lang="en-US" dirty="0" err="1"/>
              <a:t>Thess</a:t>
            </a:r>
            <a:r>
              <a:rPr lang="en-US" dirty="0"/>
              <a:t> 5:6-28</a:t>
            </a:r>
          </a:p>
        </p:txBody>
      </p:sp>
      <p:sp>
        <p:nvSpPr>
          <p:cNvPr id="3" name="Content Placeholder 2">
            <a:extLst>
              <a:ext uri="{FF2B5EF4-FFF2-40B4-BE49-F238E27FC236}">
                <a16:creationId xmlns:a16="http://schemas.microsoft.com/office/drawing/2014/main" id="{F863F552-6A34-4883-A549-D34F22AA842B}"/>
              </a:ext>
            </a:extLst>
          </p:cNvPr>
          <p:cNvSpPr>
            <a:spLocks noGrp="1"/>
          </p:cNvSpPr>
          <p:nvPr>
            <p:ph idx="1"/>
          </p:nvPr>
        </p:nvSpPr>
        <p:spPr/>
        <p:txBody>
          <a:bodyPr>
            <a:normAutofit fontScale="92500" lnSpcReduction="10000"/>
          </a:bodyPr>
          <a:lstStyle/>
          <a:p>
            <a:r>
              <a:rPr lang="en-US" dirty="0"/>
              <a:t>VIII. Final Exhortations (5:12–22)  </a:t>
            </a:r>
          </a:p>
          <a:p>
            <a:pPr lvl="1"/>
            <a:r>
              <a:rPr lang="en-US" dirty="0"/>
              <a:t>The apostles give specific instructions to the leadership (5:14–15) </a:t>
            </a:r>
          </a:p>
          <a:p>
            <a:pPr lvl="2"/>
            <a:r>
              <a:rPr lang="en-US" dirty="0"/>
              <a:t>5:14a-b [For your part], we entreat you, brothers and sisters: admonish the disruptive</a:t>
            </a:r>
          </a:p>
          <a:p>
            <a:pPr lvl="3"/>
            <a:r>
              <a:rPr lang="en-US" dirty="0"/>
              <a:t>This yields a consistent and pleasing sense, that all Christians are responsible to help all their companions and should thus admonish those who get out of line.</a:t>
            </a:r>
          </a:p>
          <a:p>
            <a:pPr lvl="3"/>
            <a:r>
              <a:rPr lang="en-US" dirty="0"/>
              <a:t>Also translated disorderly, unruly</a:t>
            </a:r>
          </a:p>
          <a:p>
            <a:pPr lvl="2"/>
            <a:r>
              <a:rPr lang="en-US" dirty="0"/>
              <a:t>5:14c Comfort the discouraged</a:t>
            </a:r>
          </a:p>
          <a:p>
            <a:pPr lvl="3"/>
            <a:r>
              <a:rPr lang="en-US" dirty="0"/>
              <a:t>The leaders of the church should imitate the apostles in another ministry, that is, by offering comfort</a:t>
            </a:r>
          </a:p>
          <a:p>
            <a:pPr lvl="3"/>
            <a:r>
              <a:rPr lang="en-US" dirty="0"/>
              <a:t>There were disciples who underwent daily pounding from their families, environment, and workplaces to give up on Christ. Easy to be discouraged</a:t>
            </a:r>
          </a:p>
          <a:p>
            <a:pPr lvl="2"/>
            <a:r>
              <a:rPr lang="en-US" dirty="0"/>
              <a:t>5:14d Stand by the weak</a:t>
            </a:r>
          </a:p>
          <a:p>
            <a:pPr lvl="3"/>
            <a:r>
              <a:rPr lang="en-US" dirty="0"/>
              <a:t>His directives in this context concern Christians of various psychological and spiritual states; hence, his theme here seems to be the “spiritually weakened”</a:t>
            </a:r>
          </a:p>
        </p:txBody>
      </p:sp>
    </p:spTree>
    <p:extLst>
      <p:ext uri="{BB962C8B-B14F-4D97-AF65-F5344CB8AC3E}">
        <p14:creationId xmlns:p14="http://schemas.microsoft.com/office/powerpoint/2010/main" val="101958634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5508D-C93F-4A18-B794-D58493FEBB70}"/>
              </a:ext>
            </a:extLst>
          </p:cNvPr>
          <p:cNvSpPr>
            <a:spLocks noGrp="1"/>
          </p:cNvSpPr>
          <p:nvPr>
            <p:ph type="title"/>
          </p:nvPr>
        </p:nvSpPr>
        <p:spPr/>
        <p:txBody>
          <a:bodyPr/>
          <a:lstStyle/>
          <a:p>
            <a:r>
              <a:rPr lang="en-US" dirty="0"/>
              <a:t>I </a:t>
            </a:r>
            <a:r>
              <a:rPr lang="en-US" dirty="0" err="1"/>
              <a:t>Thess</a:t>
            </a:r>
            <a:r>
              <a:rPr lang="en-US" dirty="0"/>
              <a:t> 5:6-28</a:t>
            </a:r>
          </a:p>
        </p:txBody>
      </p:sp>
      <p:sp>
        <p:nvSpPr>
          <p:cNvPr id="3" name="Content Placeholder 2">
            <a:extLst>
              <a:ext uri="{FF2B5EF4-FFF2-40B4-BE49-F238E27FC236}">
                <a16:creationId xmlns:a16="http://schemas.microsoft.com/office/drawing/2014/main" id="{F863F552-6A34-4883-A549-D34F22AA842B}"/>
              </a:ext>
            </a:extLst>
          </p:cNvPr>
          <p:cNvSpPr>
            <a:spLocks noGrp="1"/>
          </p:cNvSpPr>
          <p:nvPr>
            <p:ph idx="1"/>
          </p:nvPr>
        </p:nvSpPr>
        <p:spPr/>
        <p:txBody>
          <a:bodyPr>
            <a:normAutofit fontScale="92500" lnSpcReduction="10000"/>
          </a:bodyPr>
          <a:lstStyle/>
          <a:p>
            <a:r>
              <a:rPr lang="en-US" dirty="0"/>
              <a:t>VIII. Final Exhortations (5:12–22)  </a:t>
            </a:r>
          </a:p>
          <a:p>
            <a:pPr lvl="1"/>
            <a:r>
              <a:rPr lang="en-US" dirty="0"/>
              <a:t>The apostles give specific instructions to the leadership (5:14–15) </a:t>
            </a:r>
          </a:p>
          <a:p>
            <a:pPr lvl="2"/>
            <a:r>
              <a:rPr lang="en-US" dirty="0"/>
              <a:t>5:14e Be patient toward everyone</a:t>
            </a:r>
          </a:p>
          <a:p>
            <a:pPr lvl="3"/>
            <a:r>
              <a:rPr lang="en-US" dirty="0"/>
              <a:t>“bear with all people, even as the Lord bears with you; endure all in love, just as you now do…. If you love [only the] good disciples, it is no credit to you”</a:t>
            </a:r>
          </a:p>
          <a:p>
            <a:pPr lvl="3"/>
            <a:r>
              <a:rPr lang="en-US" dirty="0"/>
              <a:t>It is no secret that in every church there are good or “easy” members, and there are those who drain more of the pastor’s energy than is right. It doesn’t matter—whether they need encouragement or rebuke, they should count on the pastor’s patience.</a:t>
            </a:r>
          </a:p>
          <a:p>
            <a:pPr lvl="2"/>
            <a:r>
              <a:rPr lang="en-US" dirty="0"/>
              <a:t>5:15 See to it that no one returns evil for evil, but at all times [you are to] pursue good, both to one another and to all people</a:t>
            </a:r>
          </a:p>
          <a:p>
            <a:pPr lvl="3"/>
            <a:r>
              <a:rPr lang="en-US" dirty="0"/>
              <a:t>This verse implies three parties: those who have committed evil, those Christians tempted to reciprocate, and Christians who stand in the way of that retribution.</a:t>
            </a:r>
          </a:p>
          <a:p>
            <a:pPr lvl="3"/>
            <a:r>
              <a:rPr lang="en-US" dirty="0"/>
              <a:t>This latter group as the church leaders who are responsible for leading their members away from sin.</a:t>
            </a:r>
          </a:p>
          <a:p>
            <a:pPr lvl="3"/>
            <a:r>
              <a:rPr lang="en-US" dirty="0"/>
              <a:t>This exhortation, which bans retaliation, calls the Synoptic tradition to mind. Jesus, too, taught his disciples to love both the neighbor and the enemy and not to resist evildoers or curse them in return</a:t>
            </a:r>
          </a:p>
        </p:txBody>
      </p:sp>
    </p:spTree>
    <p:extLst>
      <p:ext uri="{BB962C8B-B14F-4D97-AF65-F5344CB8AC3E}">
        <p14:creationId xmlns:p14="http://schemas.microsoft.com/office/powerpoint/2010/main" val="295915333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5508D-C93F-4A18-B794-D58493FEBB70}"/>
              </a:ext>
            </a:extLst>
          </p:cNvPr>
          <p:cNvSpPr>
            <a:spLocks noGrp="1"/>
          </p:cNvSpPr>
          <p:nvPr>
            <p:ph type="title"/>
          </p:nvPr>
        </p:nvSpPr>
        <p:spPr/>
        <p:txBody>
          <a:bodyPr/>
          <a:lstStyle/>
          <a:p>
            <a:r>
              <a:rPr lang="en-US" dirty="0"/>
              <a:t>I </a:t>
            </a:r>
            <a:r>
              <a:rPr lang="en-US" dirty="0" err="1"/>
              <a:t>Thess</a:t>
            </a:r>
            <a:r>
              <a:rPr lang="en-US" dirty="0"/>
              <a:t> 5:6-28</a:t>
            </a:r>
          </a:p>
        </p:txBody>
      </p:sp>
      <p:sp>
        <p:nvSpPr>
          <p:cNvPr id="3" name="Content Placeholder 2">
            <a:extLst>
              <a:ext uri="{FF2B5EF4-FFF2-40B4-BE49-F238E27FC236}">
                <a16:creationId xmlns:a16="http://schemas.microsoft.com/office/drawing/2014/main" id="{F863F552-6A34-4883-A549-D34F22AA842B}"/>
              </a:ext>
            </a:extLst>
          </p:cNvPr>
          <p:cNvSpPr>
            <a:spLocks noGrp="1"/>
          </p:cNvSpPr>
          <p:nvPr>
            <p:ph idx="1"/>
          </p:nvPr>
        </p:nvSpPr>
        <p:spPr/>
        <p:txBody>
          <a:bodyPr>
            <a:normAutofit/>
          </a:bodyPr>
          <a:lstStyle/>
          <a:p>
            <a:r>
              <a:rPr lang="en-US" dirty="0"/>
              <a:t>VIII. Final Exhortations (5:12–22)  </a:t>
            </a:r>
          </a:p>
          <a:p>
            <a:pPr lvl="1"/>
            <a:r>
              <a:rPr lang="en-US" dirty="0"/>
              <a:t>The apostles return to speak to members generally (5:16–22)</a:t>
            </a:r>
          </a:p>
          <a:p>
            <a:pPr lvl="2"/>
            <a:r>
              <a:rPr lang="en-US" dirty="0"/>
              <a:t>5:16 Rejoice always</a:t>
            </a:r>
          </a:p>
          <a:p>
            <a:pPr lvl="3"/>
            <a:r>
              <a:rPr lang="en-US" dirty="0"/>
              <a:t>Christians might properly feel anxious (3:1, 5), fearful (1 Cor 2:3), or angry (Gal 1:6; 5:12)—i.e., they are not called on to bury their feelings. Yet those same Christians must rejoice no matter the circumstances.  Paul is not speaking about the feeling of joy but rather the deliberate choice to express joy before God.</a:t>
            </a:r>
          </a:p>
          <a:p>
            <a:pPr lvl="2"/>
            <a:r>
              <a:rPr lang="en-US" dirty="0"/>
              <a:t>5:17 Pray without fail</a:t>
            </a:r>
          </a:p>
          <a:p>
            <a:pPr lvl="2"/>
            <a:r>
              <a:rPr lang="en-US" dirty="0"/>
              <a:t>5:18 In everything give thanks for this is the will of God in Christ for you</a:t>
            </a:r>
          </a:p>
          <a:p>
            <a:pPr lvl="2"/>
            <a:r>
              <a:rPr lang="en-US" dirty="0"/>
              <a:t>5:19–20 Do not stifle the Spirit. Do not disdain prophetic messages</a:t>
            </a:r>
          </a:p>
          <a:p>
            <a:pPr lvl="2"/>
            <a:r>
              <a:rPr lang="en-US" dirty="0"/>
              <a:t>5:21 But rather put all [of these] to the test. Hold on to what is proven good</a:t>
            </a:r>
          </a:p>
          <a:p>
            <a:pPr lvl="2"/>
            <a:r>
              <a:rPr lang="en-US" dirty="0"/>
              <a:t>5:22 Keep away from every sort of evil</a:t>
            </a:r>
          </a:p>
        </p:txBody>
      </p:sp>
    </p:spTree>
    <p:extLst>
      <p:ext uri="{BB962C8B-B14F-4D97-AF65-F5344CB8AC3E}">
        <p14:creationId xmlns:p14="http://schemas.microsoft.com/office/powerpoint/2010/main" val="402216855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5508D-C93F-4A18-B794-D58493FEBB70}"/>
              </a:ext>
            </a:extLst>
          </p:cNvPr>
          <p:cNvSpPr>
            <a:spLocks noGrp="1"/>
          </p:cNvSpPr>
          <p:nvPr>
            <p:ph type="title"/>
          </p:nvPr>
        </p:nvSpPr>
        <p:spPr/>
        <p:txBody>
          <a:bodyPr/>
          <a:lstStyle/>
          <a:p>
            <a:r>
              <a:rPr lang="en-US" dirty="0"/>
              <a:t>I </a:t>
            </a:r>
            <a:r>
              <a:rPr lang="en-US" dirty="0" err="1"/>
              <a:t>Thess</a:t>
            </a:r>
            <a:r>
              <a:rPr lang="en-US" dirty="0"/>
              <a:t> 5:6-28</a:t>
            </a:r>
          </a:p>
        </p:txBody>
      </p:sp>
      <p:sp>
        <p:nvSpPr>
          <p:cNvPr id="3" name="Content Placeholder 2">
            <a:extLst>
              <a:ext uri="{FF2B5EF4-FFF2-40B4-BE49-F238E27FC236}">
                <a16:creationId xmlns:a16="http://schemas.microsoft.com/office/drawing/2014/main" id="{F863F552-6A34-4883-A549-D34F22AA842B}"/>
              </a:ext>
            </a:extLst>
          </p:cNvPr>
          <p:cNvSpPr>
            <a:spLocks noGrp="1"/>
          </p:cNvSpPr>
          <p:nvPr>
            <p:ph idx="1"/>
          </p:nvPr>
        </p:nvSpPr>
        <p:spPr/>
        <p:txBody>
          <a:bodyPr>
            <a:normAutofit fontScale="92500" lnSpcReduction="20000"/>
          </a:bodyPr>
          <a:lstStyle/>
          <a:p>
            <a:r>
              <a:rPr lang="en-US" dirty="0"/>
              <a:t>VIII. Final Exhortations (5:12–22)  </a:t>
            </a:r>
          </a:p>
          <a:p>
            <a:pPr lvl="1"/>
            <a:r>
              <a:rPr lang="en-US" dirty="0"/>
              <a:t>The apostles return to speak to members generally (5:16–22)</a:t>
            </a:r>
          </a:p>
          <a:p>
            <a:pPr lvl="2"/>
            <a:r>
              <a:rPr lang="en-US" dirty="0"/>
              <a:t>5:16 Rejoice always</a:t>
            </a:r>
          </a:p>
          <a:p>
            <a:pPr lvl="3"/>
            <a:r>
              <a:rPr lang="en-US" dirty="0"/>
              <a:t>Christians might properly feel anxious (3:1, 5), fearful (1 Cor 2:3), or angry (Gal 1:6; 5:12)—i.e., they are not called on to bury their feelings. Yet those same Christians must rejoice no matter the circumstances.  Paul is not speaking about the feeling of joy but rather the deliberate choice to express joy before God.</a:t>
            </a:r>
          </a:p>
          <a:p>
            <a:pPr lvl="2"/>
            <a:r>
              <a:rPr lang="en-US" dirty="0"/>
              <a:t>5:17 Pray without fail</a:t>
            </a:r>
          </a:p>
          <a:p>
            <a:pPr lvl="3"/>
            <a:r>
              <a:rPr lang="en-US" dirty="0"/>
              <a:t>To pray without fail means to invest oneself in regular extended and strenuous prayer. It is not limited to those who have given themselves over to a religious life, but a command for every disciple) “Look to the Lord and his strength; seek his face always” (Ps 105:4</a:t>
            </a:r>
          </a:p>
          <a:p>
            <a:pPr lvl="2"/>
            <a:r>
              <a:rPr lang="en-US" dirty="0"/>
              <a:t>5:18 In everything give thanks for this is the will of God in Christ for you</a:t>
            </a:r>
          </a:p>
          <a:p>
            <a:pPr lvl="3"/>
            <a:r>
              <a:rPr lang="en-US" dirty="0"/>
              <a:t>Paul lives a life of thankfulness; so must all followers of Christ. The phrase “in everything” does not yield to easy diluting. It does not ask for gratitude that is merely in proportion to the pleasantness of one’s circumstances.</a:t>
            </a:r>
          </a:p>
          <a:p>
            <a:pPr lvl="2"/>
            <a:r>
              <a:rPr lang="en-US" dirty="0"/>
              <a:t>5:19–20 Do not stifle the Spirit. Do not disdain prophetic messages</a:t>
            </a:r>
          </a:p>
          <a:p>
            <a:pPr lvl="3"/>
            <a:r>
              <a:rPr lang="en-US" dirty="0"/>
              <a:t>Paul is not thinking of “all things” generically, but all things that have to do with the Spirit’s working.</a:t>
            </a:r>
          </a:p>
        </p:txBody>
      </p:sp>
    </p:spTree>
    <p:extLst>
      <p:ext uri="{BB962C8B-B14F-4D97-AF65-F5344CB8AC3E}">
        <p14:creationId xmlns:p14="http://schemas.microsoft.com/office/powerpoint/2010/main" val="224228426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5508D-C93F-4A18-B794-D58493FEBB70}"/>
              </a:ext>
            </a:extLst>
          </p:cNvPr>
          <p:cNvSpPr>
            <a:spLocks noGrp="1"/>
          </p:cNvSpPr>
          <p:nvPr>
            <p:ph type="title"/>
          </p:nvPr>
        </p:nvSpPr>
        <p:spPr/>
        <p:txBody>
          <a:bodyPr/>
          <a:lstStyle/>
          <a:p>
            <a:r>
              <a:rPr lang="en-US" dirty="0"/>
              <a:t>I </a:t>
            </a:r>
            <a:r>
              <a:rPr lang="en-US" dirty="0" err="1"/>
              <a:t>Thess</a:t>
            </a:r>
            <a:r>
              <a:rPr lang="en-US" dirty="0"/>
              <a:t> 5:6-28</a:t>
            </a:r>
          </a:p>
        </p:txBody>
      </p:sp>
      <p:sp>
        <p:nvSpPr>
          <p:cNvPr id="3" name="Content Placeholder 2">
            <a:extLst>
              <a:ext uri="{FF2B5EF4-FFF2-40B4-BE49-F238E27FC236}">
                <a16:creationId xmlns:a16="http://schemas.microsoft.com/office/drawing/2014/main" id="{F863F552-6A34-4883-A549-D34F22AA842B}"/>
              </a:ext>
            </a:extLst>
          </p:cNvPr>
          <p:cNvSpPr>
            <a:spLocks noGrp="1"/>
          </p:cNvSpPr>
          <p:nvPr>
            <p:ph idx="1"/>
          </p:nvPr>
        </p:nvSpPr>
        <p:spPr/>
        <p:txBody>
          <a:bodyPr>
            <a:normAutofit fontScale="92500" lnSpcReduction="20000"/>
          </a:bodyPr>
          <a:lstStyle/>
          <a:p>
            <a:r>
              <a:rPr lang="en-US" dirty="0"/>
              <a:t>VIII. Final Exhortations (5:12–22)  </a:t>
            </a:r>
          </a:p>
          <a:p>
            <a:pPr lvl="1"/>
            <a:r>
              <a:rPr lang="en-US" dirty="0"/>
              <a:t>The apostles return to speak to members generally (5:16–22)</a:t>
            </a:r>
          </a:p>
          <a:p>
            <a:pPr lvl="2"/>
            <a:r>
              <a:rPr lang="en-US" dirty="0"/>
              <a:t>5:21 But rather put all [of these] to the test. Hold on to what is proven good</a:t>
            </a:r>
          </a:p>
          <a:p>
            <a:pPr lvl="3"/>
            <a:r>
              <a:rPr lang="en-US" dirty="0"/>
              <a:t>“All things” in the context refers to utterances that claim to be from the Spirit; hence we render it “all of these.” More than one person tests the prophecies, as shown by the plural of “test”</a:t>
            </a:r>
          </a:p>
          <a:p>
            <a:pPr lvl="3"/>
            <a:r>
              <a:rPr lang="en-US" dirty="0"/>
              <a:t>A false spirit could give a message that is contrary to known apostolic teaching. The church should “hold on to” that spoken word, that is, value its content by letting the word shape its awareness of God and his will for them.</a:t>
            </a:r>
          </a:p>
          <a:p>
            <a:pPr lvl="2"/>
            <a:r>
              <a:rPr lang="en-US" dirty="0"/>
              <a:t>5:22 Keep away from every sort of evil</a:t>
            </a:r>
          </a:p>
          <a:p>
            <a:pPr lvl="3"/>
            <a:r>
              <a:rPr lang="en-US" dirty="0"/>
              <a:t>Just as the church must hold firm to “good” or genuine prophecy, so it must reject and “keep away from” evil, false prophecy.</a:t>
            </a:r>
          </a:p>
          <a:p>
            <a:pPr lvl="3"/>
            <a:r>
              <a:rPr lang="en-US" dirty="0"/>
              <a:t>Paul says “every sort” because false revelation may come in many forms—for example, through a fake prophecy from some spirit or some sort of “message”</a:t>
            </a:r>
          </a:p>
          <a:p>
            <a:pPr lvl="3"/>
            <a:r>
              <a:rPr lang="en-US" dirty="0"/>
              <a:t>Prophecy is of great benefit to the church and may be a part of the meeting (1 Cor 14:3, 5, 26) </a:t>
            </a:r>
          </a:p>
          <a:p>
            <a:pPr lvl="3"/>
            <a:r>
              <a:rPr lang="en-US" dirty="0"/>
              <a:t>it must not be stifled or despised (1 </a:t>
            </a:r>
            <a:r>
              <a:rPr lang="en-US" dirty="0" err="1"/>
              <a:t>Thess</a:t>
            </a:r>
            <a:r>
              <a:rPr lang="en-US" dirty="0"/>
              <a:t> 5:19–20) </a:t>
            </a:r>
          </a:p>
          <a:p>
            <a:pPr lvl="3"/>
            <a:r>
              <a:rPr lang="en-US" dirty="0"/>
              <a:t>it must not be drowned out by the noise of others (1 Cor 14:30–31)</a:t>
            </a:r>
          </a:p>
          <a:p>
            <a:pPr lvl="3"/>
            <a:r>
              <a:rPr lang="en-US" dirty="0"/>
              <a:t>its content must be discerned (1 Cor 14:29; 1 </a:t>
            </a:r>
            <a:r>
              <a:rPr lang="en-US" dirty="0" err="1"/>
              <a:t>Thess</a:t>
            </a:r>
            <a:r>
              <a:rPr lang="en-US" dirty="0"/>
              <a:t> 5:20–22)</a:t>
            </a:r>
          </a:p>
        </p:txBody>
      </p:sp>
    </p:spTree>
    <p:extLst>
      <p:ext uri="{BB962C8B-B14F-4D97-AF65-F5344CB8AC3E}">
        <p14:creationId xmlns:p14="http://schemas.microsoft.com/office/powerpoint/2010/main" val="88174149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5508D-C93F-4A18-B794-D58493FEBB70}"/>
              </a:ext>
            </a:extLst>
          </p:cNvPr>
          <p:cNvSpPr>
            <a:spLocks noGrp="1"/>
          </p:cNvSpPr>
          <p:nvPr>
            <p:ph type="title"/>
          </p:nvPr>
        </p:nvSpPr>
        <p:spPr/>
        <p:txBody>
          <a:bodyPr/>
          <a:lstStyle/>
          <a:p>
            <a:r>
              <a:rPr lang="en-US" dirty="0"/>
              <a:t>I </a:t>
            </a:r>
            <a:r>
              <a:rPr lang="en-US" dirty="0" err="1"/>
              <a:t>Thess</a:t>
            </a:r>
            <a:r>
              <a:rPr lang="en-US" dirty="0"/>
              <a:t> 5:6-28</a:t>
            </a:r>
          </a:p>
        </p:txBody>
      </p:sp>
      <p:sp>
        <p:nvSpPr>
          <p:cNvPr id="3" name="Content Placeholder 2">
            <a:extLst>
              <a:ext uri="{FF2B5EF4-FFF2-40B4-BE49-F238E27FC236}">
                <a16:creationId xmlns:a16="http://schemas.microsoft.com/office/drawing/2014/main" id="{F863F552-6A34-4883-A549-D34F22AA842B}"/>
              </a:ext>
            </a:extLst>
          </p:cNvPr>
          <p:cNvSpPr>
            <a:spLocks noGrp="1"/>
          </p:cNvSpPr>
          <p:nvPr>
            <p:ph idx="1"/>
          </p:nvPr>
        </p:nvSpPr>
        <p:spPr/>
        <p:txBody>
          <a:bodyPr>
            <a:normAutofit/>
          </a:bodyPr>
          <a:lstStyle/>
          <a:p>
            <a:r>
              <a:rPr lang="en-US" dirty="0"/>
              <a:t>IX. Conclusion (5:23–28)</a:t>
            </a:r>
          </a:p>
          <a:p>
            <a:pPr lvl="2"/>
            <a:r>
              <a:rPr lang="en-US" dirty="0"/>
              <a:t>5:23–24 And now may God himself, the source of peace, make all of you perfectly holy; and may your spirit and soul and body be kept perfectly without blame at the coming of our Lord Jesus Christ. [The God] who calls you is faithful, that is, he who will do it.</a:t>
            </a:r>
          </a:p>
          <a:p>
            <a:pPr lvl="3"/>
            <a:r>
              <a:rPr lang="en-US" dirty="0"/>
              <a:t>Paul uses the triad “your spirit and soul and body.” Some use this verse as a proof text for the tripartite view of human nature, that is, that an individual is composed of three sections.</a:t>
            </a:r>
          </a:p>
          <a:p>
            <a:pPr lvl="2"/>
            <a:r>
              <a:rPr lang="en-US" dirty="0"/>
              <a:t>5:25 Brothers and sisters, pray for us too</a:t>
            </a:r>
          </a:p>
          <a:p>
            <a:pPr lvl="2"/>
            <a:r>
              <a:rPr lang="en-US" dirty="0"/>
              <a:t>5:26 Greet all the brothers and sisters with a holy kiss</a:t>
            </a:r>
          </a:p>
          <a:p>
            <a:pPr lvl="2"/>
            <a:r>
              <a:rPr lang="en-US" dirty="0"/>
              <a:t>5:27 I put you under oath by the Lord [Jesus] to have this letter read [aloud] to all the brothers and sisters</a:t>
            </a:r>
          </a:p>
          <a:p>
            <a:pPr lvl="2"/>
            <a:r>
              <a:rPr lang="en-US" dirty="0"/>
              <a:t>5:28 May the grace of our Lord Jesus Christ be with you</a:t>
            </a:r>
          </a:p>
        </p:txBody>
      </p:sp>
    </p:spTree>
    <p:extLst>
      <p:ext uri="{BB962C8B-B14F-4D97-AF65-F5344CB8AC3E}">
        <p14:creationId xmlns:p14="http://schemas.microsoft.com/office/powerpoint/2010/main" val="374352509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6173</TotalTime>
  <Words>11552</Words>
  <Application>Microsoft Office PowerPoint</Application>
  <PresentationFormat>On-screen Show (4:3)</PresentationFormat>
  <Paragraphs>576</Paragraphs>
  <Slides>73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73</vt:i4>
      </vt:variant>
    </vt:vector>
  </HeadingPairs>
  <TitlesOfParts>
    <vt:vector size="79" baseType="lpstr">
      <vt:lpstr>Arial</vt:lpstr>
      <vt:lpstr>Calibri</vt:lpstr>
      <vt:lpstr>Calibri Light</vt:lpstr>
      <vt:lpstr>Cambria</vt:lpstr>
      <vt:lpstr>system-ui</vt:lpstr>
      <vt:lpstr>Office Theme</vt:lpstr>
      <vt:lpstr>PowerPoint Presentation</vt:lpstr>
      <vt:lpstr>Introduction to the Books</vt:lpstr>
      <vt:lpstr>Introduction to the Books</vt:lpstr>
      <vt:lpstr>Introduction to the Books</vt:lpstr>
      <vt:lpstr>Introduction to the Books</vt:lpstr>
      <vt:lpstr>PowerPoint Presentation</vt:lpstr>
      <vt:lpstr>Introduction to the Books</vt:lpstr>
      <vt:lpstr>Introduction to the Books</vt:lpstr>
      <vt:lpstr>PowerPoint Presentation</vt:lpstr>
      <vt:lpstr>Introduction to the Books</vt:lpstr>
      <vt:lpstr>Outline of 1 Thess</vt:lpstr>
      <vt:lpstr>Opening Address</vt:lpstr>
      <vt:lpstr>Opening Address</vt:lpstr>
      <vt:lpstr>Opening Address</vt:lpstr>
      <vt:lpstr>Opening Address</vt:lpstr>
      <vt:lpstr>Opening Address</vt:lpstr>
      <vt:lpstr>Opening Address</vt:lpstr>
      <vt:lpstr>I Thess 2:1-16</vt:lpstr>
      <vt:lpstr>I Thess 2:1-16</vt:lpstr>
      <vt:lpstr>I Thess 2:1-16</vt:lpstr>
      <vt:lpstr>I Thess 2:1-16</vt:lpstr>
      <vt:lpstr>I Thess 2:1-16</vt:lpstr>
      <vt:lpstr>I Thess 2:1-16</vt:lpstr>
      <vt:lpstr>I Thess 2:1-16</vt:lpstr>
      <vt:lpstr>I Thess 2:1-16</vt:lpstr>
      <vt:lpstr>I Thess 2:17-3:13</vt:lpstr>
      <vt:lpstr>I Thess 2:17-3:13</vt:lpstr>
      <vt:lpstr>I Thess 2:17-3:13</vt:lpstr>
      <vt:lpstr>I Thess 2:17-3:13</vt:lpstr>
      <vt:lpstr>I Thess 2:17-3:13</vt:lpstr>
      <vt:lpstr>I Thess 2:17-3:13</vt:lpstr>
      <vt:lpstr>I Thess 2:17-3:13</vt:lpstr>
      <vt:lpstr>I Thess 2:17-3:13</vt:lpstr>
      <vt:lpstr>I Thess 2:17-3:13</vt:lpstr>
      <vt:lpstr>I Thess 2:17-3:13</vt:lpstr>
      <vt:lpstr>I Thess 2:17-3:13</vt:lpstr>
      <vt:lpstr>I Thess 2:17-3:13</vt:lpstr>
      <vt:lpstr>I Thess 2:17-3:13</vt:lpstr>
      <vt:lpstr>I Thess 4:1-12</vt:lpstr>
      <vt:lpstr>I Thess 4:1-12</vt:lpstr>
      <vt:lpstr>I Thess 4:1-12</vt:lpstr>
      <vt:lpstr>I Thess 4:1-12</vt:lpstr>
      <vt:lpstr>I Thess 4:1-12</vt:lpstr>
      <vt:lpstr>I Thess 4:1-12</vt:lpstr>
      <vt:lpstr>I Thess 4:1-12</vt:lpstr>
      <vt:lpstr>I Thess 4:1-12</vt:lpstr>
      <vt:lpstr>I Thess 4:1-12</vt:lpstr>
      <vt:lpstr>I Thess 4:1-12</vt:lpstr>
      <vt:lpstr>I Thess 4:1-12</vt:lpstr>
      <vt:lpstr>I Thess 4:1-12</vt:lpstr>
      <vt:lpstr>I Thess 4:13-18</vt:lpstr>
      <vt:lpstr>I Thess 4:13-18</vt:lpstr>
      <vt:lpstr>I Thess 4:13-18</vt:lpstr>
      <vt:lpstr>I Thess 4:13-18</vt:lpstr>
      <vt:lpstr>I Thess 4:13-18</vt:lpstr>
      <vt:lpstr>I Thess 4:13-18</vt:lpstr>
      <vt:lpstr>I Thess 4:13-18</vt:lpstr>
      <vt:lpstr>I Thess 5:1-5</vt:lpstr>
      <vt:lpstr>I Thess 5:1-5</vt:lpstr>
      <vt:lpstr>I Thess 5:1-5</vt:lpstr>
      <vt:lpstr>I Thess 5:6-28</vt:lpstr>
      <vt:lpstr>I Thess 5:6-28</vt:lpstr>
      <vt:lpstr>I Thess 5:6-28</vt:lpstr>
      <vt:lpstr>I Thess 5:6-28</vt:lpstr>
      <vt:lpstr>I Thess 5:6-28</vt:lpstr>
      <vt:lpstr>I Thess 5:6-28</vt:lpstr>
      <vt:lpstr>I Thess 5:6-28</vt:lpstr>
      <vt:lpstr>I Thess 5:6-28</vt:lpstr>
      <vt:lpstr>I Thess 5:6-28</vt:lpstr>
      <vt:lpstr>I Thess 5:6-28</vt:lpstr>
      <vt:lpstr>I Thess 5:6-28</vt:lpstr>
      <vt:lpstr>I Thess 5:6-28</vt:lpstr>
      <vt:lpstr>I Thess 5:6-28</vt:lpstr>
    </vt:vector>
  </TitlesOfParts>
  <Company>Palm Beach Lakes church of Christ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dc:creator>
  <cp:lastModifiedBy>Douglas Whittenburg</cp:lastModifiedBy>
  <cp:revision>110</cp:revision>
  <dcterms:created xsi:type="dcterms:W3CDTF">2015-07-08T13:58:34Z</dcterms:created>
  <dcterms:modified xsi:type="dcterms:W3CDTF">2021-05-23T12:27:34Z</dcterms:modified>
</cp:coreProperties>
</file>